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m4a" ContentType="audio/mp4"/>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41"/>
  </p:notesMasterIdLst>
  <p:handoutMasterIdLst>
    <p:handoutMasterId r:id="rId42"/>
  </p:handoutMasterIdLst>
  <p:sldIdLst>
    <p:sldId id="319" r:id="rId2"/>
    <p:sldId id="320" r:id="rId3"/>
    <p:sldId id="321" r:id="rId4"/>
    <p:sldId id="322" r:id="rId5"/>
    <p:sldId id="323" r:id="rId6"/>
    <p:sldId id="324" r:id="rId7"/>
    <p:sldId id="325" r:id="rId8"/>
    <p:sldId id="326" r:id="rId9"/>
    <p:sldId id="327" r:id="rId10"/>
    <p:sldId id="328" r:id="rId11"/>
    <p:sldId id="329" r:id="rId12"/>
    <p:sldId id="330" r:id="rId13"/>
    <p:sldId id="331" r:id="rId14"/>
    <p:sldId id="278" r:id="rId15"/>
    <p:sldId id="279" r:id="rId16"/>
    <p:sldId id="280" r:id="rId17"/>
    <p:sldId id="281" r:id="rId18"/>
    <p:sldId id="282" r:id="rId19"/>
    <p:sldId id="283" r:id="rId20"/>
    <p:sldId id="284" r:id="rId21"/>
    <p:sldId id="297" r:id="rId22"/>
    <p:sldId id="285" r:id="rId23"/>
    <p:sldId id="286" r:id="rId24"/>
    <p:sldId id="298" r:id="rId25"/>
    <p:sldId id="287" r:id="rId26"/>
    <p:sldId id="288" r:id="rId27"/>
    <p:sldId id="289" r:id="rId28"/>
    <p:sldId id="290" r:id="rId29"/>
    <p:sldId id="291" r:id="rId30"/>
    <p:sldId id="292" r:id="rId31"/>
    <p:sldId id="293" r:id="rId32"/>
    <p:sldId id="294" r:id="rId33"/>
    <p:sldId id="318" r:id="rId34"/>
    <p:sldId id="295" r:id="rId35"/>
    <p:sldId id="296" r:id="rId36"/>
    <p:sldId id="299" r:id="rId37"/>
    <p:sldId id="300" r:id="rId38"/>
    <p:sldId id="306" r:id="rId39"/>
    <p:sldId id="308" r:id="rId4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72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82"/>
    <p:restoredTop sz="70671"/>
  </p:normalViewPr>
  <p:slideViewPr>
    <p:cSldViewPr snapToGrid="0">
      <p:cViewPr>
        <p:scale>
          <a:sx n="72" d="100"/>
          <a:sy n="72" d="100"/>
        </p:scale>
        <p:origin x="2352" y="-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handoutMaster" Target="handoutMasters/handoutMaster1.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fld id="{AAF92EC3-EAE5-A248-962A-F50BBEB9CAF6}" type="datetime1">
              <a:rPr lang="en-US" altLang="x-none"/>
              <a:pPr>
                <a:defRPr/>
              </a:pPr>
              <a:t>4/7/20</a:t>
            </a:fld>
            <a:endParaRPr lang="en-US" altLang="x-none"/>
          </a:p>
        </p:txBody>
      </p:sp>
      <p:sp>
        <p:nvSpPr>
          <p:cNvPr id="4" name="Footer Placeholder 3"/>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EE10B623-5026-7F46-8A52-B53FC49BF1BB}"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0"/>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atin typeface="Calibri" charset="0"/>
              </a:defRPr>
            </a:lvl1pPr>
          </a:lstStyle>
          <a:p>
            <a:pPr>
              <a:defRPr/>
            </a:pPr>
            <a:fld id="{C683B620-9D9B-D04A-9ECD-B39BD1A7F217}" type="datetime1">
              <a:rPr lang="en-US" altLang="x-none"/>
              <a:pPr>
                <a:defRPr/>
              </a:pPr>
              <a:t>4/7/20</a:t>
            </a:fld>
            <a:endParaRPr lang="en-US" altLang="x-none"/>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0"/>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charset="0"/>
              </a:defRPr>
            </a:lvl1pPr>
          </a:lstStyle>
          <a:p>
            <a:pPr>
              <a:defRPr/>
            </a:pPr>
            <a:fld id="{E8359F45-2AAE-B94F-8A7E-407D520AE490}"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ヒラギノ角ゴ Pro W3" charset="-128"/>
        <a:cs typeface="ヒラギノ角ゴ Pro W3" charset="-128"/>
      </a:defRPr>
    </a:lvl1pPr>
    <a:lvl2pPr marL="457200" algn="l" rtl="0" eaLnBrk="0" fontAlgn="base" hangingPunct="0">
      <a:spcBef>
        <a:spcPct val="30000"/>
      </a:spcBef>
      <a:spcAft>
        <a:spcPct val="0"/>
      </a:spcAft>
      <a:defRPr sz="1200" kern="1200">
        <a:solidFill>
          <a:schemeClr val="tx1"/>
        </a:solidFill>
        <a:latin typeface="+mn-lt"/>
        <a:ea typeface="ヒラギノ角ゴ Pro W3" charset="-128"/>
        <a:cs typeface="ヒラギノ角ゴ Pro W3" charset="0"/>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0"/>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a:t>Read the lesson title aloud to students. </a:t>
            </a:r>
          </a:p>
        </p:txBody>
      </p:sp>
      <p:sp>
        <p:nvSpPr>
          <p:cNvPr id="92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2EAD3F5A-CB9D-6C47-8F05-7A866D9ACB9F}" type="slidenum">
              <a:rPr lang="en-US" altLang="x-none" sz="1200">
                <a:latin typeface="Calibri" charset="0"/>
              </a:rPr>
              <a:pPr/>
              <a:t>1</a:t>
            </a:fld>
            <a:endParaRPr lang="en-US" altLang="x-none" sz="1200">
              <a:latin typeface="Calibri" charset="0"/>
            </a:endParaRPr>
          </a:p>
        </p:txBody>
      </p:sp>
    </p:spTree>
    <p:extLst>
      <p:ext uri="{BB962C8B-B14F-4D97-AF65-F5344CB8AC3E}">
        <p14:creationId xmlns:p14="http://schemas.microsoft.com/office/powerpoint/2010/main" val="40077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x-none"/>
              <a:t>Explain that even though Mendel was able to reach two conclusions from his initial experiments, he still wanted to know what happened to traits that seemed to disappear from one generation to the next. In particular, he wanted to know if recessive factors (alleles) had disappeared or were still present in offspring with a dominant trait. </a:t>
            </a:r>
          </a:p>
          <a:p>
            <a:pPr>
              <a:lnSpc>
                <a:spcPct val="90000"/>
              </a:lnSpc>
            </a:pPr>
            <a:endParaRPr lang="en-US" altLang="x-none"/>
          </a:p>
          <a:p>
            <a:pPr>
              <a:lnSpc>
                <a:spcPct val="90000"/>
              </a:lnSpc>
            </a:pPr>
            <a:r>
              <a:rPr lang="en-US" altLang="x-none"/>
              <a:t>Walk students through the crosses shown in the diagram. Make sure they understand that the yellow trait reappeared because the F1 generation had both green and yellow alleles. </a:t>
            </a:r>
          </a:p>
          <a:p>
            <a:pPr>
              <a:lnSpc>
                <a:spcPct val="90000"/>
              </a:lnSpc>
            </a:pPr>
            <a:endParaRPr lang="en-US" altLang="x-none"/>
          </a:p>
          <a:p>
            <a:pPr>
              <a:lnSpc>
                <a:spcPct val="90000"/>
              </a:lnSpc>
            </a:pPr>
            <a:r>
              <a:rPr lang="en-US" altLang="x-none"/>
              <a:t>Ask: Why didn</a:t>
            </a:r>
            <a:r>
              <a:rPr lang="ja-JP" altLang="en-US"/>
              <a:t>’</a:t>
            </a:r>
            <a:r>
              <a:rPr lang="en-US" altLang="ja-JP"/>
              <a:t>t the allele for yellow color show in the F1 generation? </a:t>
            </a:r>
          </a:p>
          <a:p>
            <a:pPr>
              <a:lnSpc>
                <a:spcPct val="90000"/>
              </a:lnSpc>
            </a:pPr>
            <a:r>
              <a:rPr lang="en-US" altLang="x-none"/>
              <a:t>Answer: The yellow allele is recessive. It was masked by the dominant allele for green color. </a:t>
            </a:r>
          </a:p>
          <a:p>
            <a:pPr>
              <a:lnSpc>
                <a:spcPct val="90000"/>
              </a:lnSpc>
            </a:pPr>
            <a:endParaRPr lang="en-US" altLang="x-none"/>
          </a:p>
          <a:p>
            <a:pPr>
              <a:lnSpc>
                <a:spcPct val="90000"/>
              </a:lnSpc>
            </a:pPr>
            <a:r>
              <a:rPr lang="en-US" altLang="x-none"/>
              <a:t>Ask: Was the recessive allele for yellow color lost in the F1 generation? How do you know? </a:t>
            </a:r>
          </a:p>
          <a:p>
            <a:pPr>
              <a:lnSpc>
                <a:spcPct val="90000"/>
              </a:lnSpc>
            </a:pPr>
            <a:r>
              <a:rPr lang="en-US" altLang="x-none"/>
              <a:t>Answer: No, it reappeared in the F2 generation. </a:t>
            </a:r>
          </a:p>
          <a:p>
            <a:pPr>
              <a:lnSpc>
                <a:spcPct val="90000"/>
              </a:lnSpc>
            </a:pPr>
            <a:endParaRPr lang="en-US" altLang="x-none"/>
          </a:p>
          <a:p>
            <a:pPr>
              <a:lnSpc>
                <a:spcPct val="90000"/>
              </a:lnSpc>
            </a:pPr>
            <a:r>
              <a:rPr lang="en-US" altLang="x-none"/>
              <a:t>Explain that from this result Mendel was able to infer that the factors controlling traits do not blend or become last within an individual but that they remain separate. This led him to conclude that when that individual them produces gametes (sex cells) those distinct traits segregate and can move into anther generation where they may or may not be expressed in offspring. </a:t>
            </a:r>
          </a:p>
        </p:txBody>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2E47B2B9-1FC4-3D48-A34A-66D3BCFD0022}" type="slidenum">
              <a:rPr lang="en-US" altLang="x-none" sz="1200">
                <a:latin typeface="Calibri" charset="0"/>
              </a:rPr>
              <a:pPr/>
              <a:t>10</a:t>
            </a:fld>
            <a:endParaRPr lang="en-US" altLang="x-none" sz="1200">
              <a:latin typeface="Calibri" charset="0"/>
            </a:endParaRPr>
          </a:p>
        </p:txBody>
      </p:sp>
    </p:spTree>
    <p:extLst>
      <p:ext uri="{BB962C8B-B14F-4D97-AF65-F5344CB8AC3E}">
        <p14:creationId xmlns:p14="http://schemas.microsoft.com/office/powerpoint/2010/main" val="1853557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x-none"/>
              <a:t>Explain that a big question for Mendel was whether a recessive trait disappeared once it was masked by a dominant trait. </a:t>
            </a:r>
          </a:p>
          <a:p>
            <a:pPr>
              <a:lnSpc>
                <a:spcPct val="90000"/>
              </a:lnSpc>
            </a:pPr>
            <a:endParaRPr lang="en-US" altLang="x-none"/>
          </a:p>
          <a:p>
            <a:pPr>
              <a:lnSpc>
                <a:spcPct val="90000"/>
              </a:lnSpc>
            </a:pPr>
            <a:r>
              <a:rPr lang="en-US" altLang="x-none"/>
              <a:t>Make sure students understand how to read this diagram representing crosses of plants. </a:t>
            </a:r>
          </a:p>
          <a:p>
            <a:pPr>
              <a:lnSpc>
                <a:spcPct val="90000"/>
              </a:lnSpc>
            </a:pPr>
            <a:endParaRPr lang="en-US" altLang="x-none"/>
          </a:p>
          <a:p>
            <a:pPr>
              <a:lnSpc>
                <a:spcPct val="90000"/>
              </a:lnSpc>
            </a:pPr>
            <a:r>
              <a:rPr lang="en-US" altLang="x-none"/>
              <a:t>Ask: Where in the diagram are the parent plants? </a:t>
            </a:r>
          </a:p>
          <a:p>
            <a:pPr>
              <a:lnSpc>
                <a:spcPct val="90000"/>
              </a:lnSpc>
            </a:pPr>
            <a:r>
              <a:rPr lang="en-US" altLang="x-none"/>
              <a:t>Answer: the plants in the top row</a:t>
            </a:r>
          </a:p>
          <a:p>
            <a:pPr>
              <a:lnSpc>
                <a:spcPct val="90000"/>
              </a:lnSpc>
            </a:pPr>
            <a:endParaRPr lang="en-US" altLang="x-none"/>
          </a:p>
          <a:p>
            <a:pPr>
              <a:lnSpc>
                <a:spcPct val="90000"/>
              </a:lnSpc>
            </a:pPr>
            <a:r>
              <a:rPr lang="en-US" altLang="x-none"/>
              <a:t>Ask: What are the plants in the bottom row? </a:t>
            </a:r>
          </a:p>
          <a:p>
            <a:pPr>
              <a:lnSpc>
                <a:spcPct val="90000"/>
              </a:lnSpc>
            </a:pPr>
            <a:r>
              <a:rPr lang="en-US" altLang="x-none"/>
              <a:t>Answer: the offspring generation</a:t>
            </a:r>
          </a:p>
          <a:p>
            <a:pPr>
              <a:lnSpc>
                <a:spcPct val="90000"/>
              </a:lnSpc>
            </a:pPr>
            <a:endParaRPr lang="en-US" altLang="x-none"/>
          </a:p>
          <a:p>
            <a:pPr>
              <a:lnSpc>
                <a:spcPct val="90000"/>
              </a:lnSpc>
            </a:pPr>
            <a:r>
              <a:rPr lang="en-US" altLang="x-none"/>
              <a:t>Have a volunteer go to the board to label the </a:t>
            </a:r>
            <a:r>
              <a:rPr lang="ja-JP" altLang="en-US"/>
              <a:t>“</a:t>
            </a:r>
            <a:r>
              <a:rPr lang="en-US" altLang="ja-JP"/>
              <a:t>P</a:t>
            </a:r>
            <a:r>
              <a:rPr lang="ja-JP" altLang="en-US"/>
              <a:t>”</a:t>
            </a:r>
            <a:r>
              <a:rPr lang="en-US" altLang="ja-JP"/>
              <a:t> and </a:t>
            </a:r>
            <a:r>
              <a:rPr lang="ja-JP" altLang="en-US"/>
              <a:t>“</a:t>
            </a:r>
            <a:r>
              <a:rPr lang="en-US" altLang="ja-JP"/>
              <a:t>F1</a:t>
            </a:r>
            <a:r>
              <a:rPr lang="ja-JP" altLang="en-US"/>
              <a:t>”</a:t>
            </a:r>
            <a:r>
              <a:rPr lang="en-US" altLang="ja-JP"/>
              <a:t> generations. </a:t>
            </a:r>
          </a:p>
          <a:p>
            <a:pPr>
              <a:lnSpc>
                <a:spcPct val="90000"/>
              </a:lnSpc>
            </a:pPr>
            <a:endParaRPr lang="en-US" altLang="x-none"/>
          </a:p>
          <a:p>
            <a:pPr>
              <a:lnSpc>
                <a:spcPct val="90000"/>
              </a:lnSpc>
            </a:pPr>
            <a:r>
              <a:rPr lang="en-US" altLang="x-none"/>
              <a:t>Click to reveal the correct answers. </a:t>
            </a:r>
          </a:p>
          <a:p>
            <a:pPr>
              <a:lnSpc>
                <a:spcPct val="90000"/>
              </a:lnSpc>
            </a:pPr>
            <a:endParaRPr lang="en-US" altLang="x-none"/>
          </a:p>
          <a:p>
            <a:pPr>
              <a:lnSpc>
                <a:spcPct val="90000"/>
              </a:lnSpc>
            </a:pPr>
            <a:r>
              <a:rPr lang="en-US" altLang="x-none"/>
              <a:t>Ask: Based on the diagram for this cross, which trait is dominant: green color or yellow color?</a:t>
            </a:r>
          </a:p>
          <a:p>
            <a:pPr>
              <a:lnSpc>
                <a:spcPct val="90000"/>
              </a:lnSpc>
            </a:pPr>
            <a:r>
              <a:rPr lang="en-US" altLang="x-none"/>
              <a:t>Answer: green color</a:t>
            </a:r>
          </a:p>
          <a:p>
            <a:pPr>
              <a:lnSpc>
                <a:spcPct val="90000"/>
              </a:lnSpc>
            </a:pPr>
            <a:endParaRPr lang="en-US" altLang="x-none"/>
          </a:p>
          <a:p>
            <a:pPr>
              <a:lnSpc>
                <a:spcPct val="90000"/>
              </a:lnSpc>
            </a:pPr>
            <a:r>
              <a:rPr lang="en-US" altLang="x-none"/>
              <a:t>Ask: If you only saw the plants in the F1 generation, could you know for sure what the parents</a:t>
            </a:r>
            <a:r>
              <a:rPr lang="ja-JP" altLang="en-US"/>
              <a:t>’</a:t>
            </a:r>
            <a:r>
              <a:rPr lang="en-US" altLang="ja-JP"/>
              <a:t> colors are? Why or why not? </a:t>
            </a:r>
          </a:p>
          <a:p>
            <a:pPr>
              <a:lnSpc>
                <a:spcPct val="90000"/>
              </a:lnSpc>
            </a:pPr>
            <a:r>
              <a:rPr lang="en-US" altLang="x-none"/>
              <a:t>Answer: No, tall pea plants could have one green color and one yellow color parent or two green color parents. </a:t>
            </a: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931ED49E-D80D-734B-A268-A840496A8E5F}" type="slidenum">
              <a:rPr lang="en-US" altLang="x-none" sz="1200">
                <a:latin typeface="Calibri" charset="0"/>
              </a:rPr>
              <a:pPr/>
              <a:t>11</a:t>
            </a:fld>
            <a:endParaRPr lang="en-US" altLang="x-none" sz="1200">
              <a:latin typeface="Calibri" charset="0"/>
            </a:endParaRPr>
          </a:p>
        </p:txBody>
      </p:sp>
    </p:spTree>
    <p:extLst>
      <p:ext uri="{BB962C8B-B14F-4D97-AF65-F5344CB8AC3E}">
        <p14:creationId xmlns:p14="http://schemas.microsoft.com/office/powerpoint/2010/main" val="74349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x-none"/>
              <a:t>Remind students that Mendel wanted to see what would happen to traits that were seemingly </a:t>
            </a:r>
            <a:r>
              <a:rPr lang="ja-JP" altLang="en-US"/>
              <a:t>“</a:t>
            </a:r>
            <a:r>
              <a:rPr lang="en-US" altLang="ja-JP"/>
              <a:t>masked</a:t>
            </a:r>
            <a:r>
              <a:rPr lang="ja-JP" altLang="en-US"/>
              <a:t>”</a:t>
            </a:r>
            <a:r>
              <a:rPr lang="en-US" altLang="ja-JP"/>
              <a:t> in the F1 generation. To address this question, he created another generation, crossing F1 plants with themselves (essentially self-pollination) to produce the next generation, called F2. </a:t>
            </a:r>
          </a:p>
          <a:p>
            <a:pPr>
              <a:lnSpc>
                <a:spcPct val="90000"/>
              </a:lnSpc>
            </a:pPr>
            <a:endParaRPr lang="en-US" altLang="x-none"/>
          </a:p>
          <a:p>
            <a:pPr>
              <a:lnSpc>
                <a:spcPct val="90000"/>
              </a:lnSpc>
            </a:pPr>
            <a:r>
              <a:rPr lang="en-US" altLang="x-none"/>
              <a:t>Walk through the diagram with students. </a:t>
            </a:r>
          </a:p>
          <a:p>
            <a:pPr>
              <a:lnSpc>
                <a:spcPct val="90000"/>
              </a:lnSpc>
            </a:pPr>
            <a:endParaRPr lang="en-US" altLang="x-none"/>
          </a:p>
          <a:p>
            <a:pPr>
              <a:lnSpc>
                <a:spcPct val="90000"/>
              </a:lnSpc>
            </a:pPr>
            <a:r>
              <a:rPr lang="en-US" altLang="x-none"/>
              <a:t>Ask: How does the color of the plants in the F1 generation compare to the colors of the plants in the F2 generation? </a:t>
            </a:r>
          </a:p>
          <a:p>
            <a:pPr>
              <a:lnSpc>
                <a:spcPct val="90000"/>
              </a:lnSpc>
            </a:pPr>
            <a:r>
              <a:rPr lang="en-US" altLang="x-none"/>
              <a:t>Answer: All the plants in F1 were green, but not all F2 plants were green.  </a:t>
            </a:r>
          </a:p>
          <a:p>
            <a:pPr>
              <a:lnSpc>
                <a:spcPct val="90000"/>
              </a:lnSpc>
            </a:pPr>
            <a:endParaRPr lang="en-US" altLang="x-none"/>
          </a:p>
          <a:p>
            <a:pPr>
              <a:lnSpc>
                <a:spcPct val="90000"/>
              </a:lnSpc>
            </a:pPr>
            <a:r>
              <a:rPr lang="en-US" altLang="x-none"/>
              <a:t>Ask: What is the relationship between the P generation and the F2 generation? </a:t>
            </a:r>
          </a:p>
          <a:p>
            <a:pPr>
              <a:lnSpc>
                <a:spcPct val="90000"/>
              </a:lnSpc>
            </a:pPr>
            <a:r>
              <a:rPr lang="en-US" altLang="x-none"/>
              <a:t>Answer: The P generation are the grandparents to the F2 generation. </a:t>
            </a:r>
          </a:p>
          <a:p>
            <a:pPr>
              <a:lnSpc>
                <a:spcPct val="90000"/>
              </a:lnSpc>
            </a:pPr>
            <a:endParaRPr lang="en-US" altLang="x-none"/>
          </a:p>
          <a:p>
            <a:pPr>
              <a:lnSpc>
                <a:spcPct val="90000"/>
              </a:lnSpc>
            </a:pPr>
            <a:r>
              <a:rPr lang="en-US" altLang="x-none"/>
              <a:t>Misconception Alert: Students may think when they see diagrams such as the one here that the cross involved only two parents and exactly four offspring were produced. Make sure students understand that Mendel crossed many plants in each generation, and that the </a:t>
            </a:r>
            <a:r>
              <a:rPr lang="ja-JP" altLang="en-US"/>
              <a:t>“</a:t>
            </a:r>
            <a:r>
              <a:rPr lang="en-US" altLang="ja-JP"/>
              <a:t>four</a:t>
            </a:r>
            <a:r>
              <a:rPr lang="ja-JP" altLang="en-US"/>
              <a:t>”</a:t>
            </a:r>
            <a:r>
              <a:rPr lang="en-US" altLang="ja-JP"/>
              <a:t> offspring represented here in the F2 generation just represent the relative proportion of offspring in that generation having the particular trait. </a:t>
            </a:r>
          </a:p>
          <a:p>
            <a:pPr>
              <a:lnSpc>
                <a:spcPct val="90000"/>
              </a:lnSpc>
            </a:pPr>
            <a:endParaRPr lang="en-US" altLang="x-none"/>
          </a:p>
          <a:p>
            <a:pPr>
              <a:lnSpc>
                <a:spcPct val="90000"/>
              </a:lnSpc>
            </a:pPr>
            <a:r>
              <a:rPr lang="en-US" altLang="x-none"/>
              <a:t>Ask students to answer the questions on the screen.</a:t>
            </a:r>
          </a:p>
          <a:p>
            <a:pPr>
              <a:lnSpc>
                <a:spcPct val="90000"/>
              </a:lnSpc>
            </a:pPr>
            <a:endParaRPr lang="en-US" altLang="x-none"/>
          </a:p>
          <a:p>
            <a:pPr>
              <a:lnSpc>
                <a:spcPct val="90000"/>
              </a:lnSpc>
            </a:pPr>
            <a:r>
              <a:rPr lang="en-US" altLang="x-none"/>
              <a:t>Click to reveal the correct responses. </a:t>
            </a:r>
          </a:p>
          <a:p>
            <a:pPr>
              <a:lnSpc>
                <a:spcPct val="90000"/>
              </a:lnSpc>
            </a:pPr>
            <a:endParaRPr lang="en-US" altLang="x-none"/>
          </a:p>
          <a:p>
            <a:pPr>
              <a:lnSpc>
                <a:spcPct val="90000"/>
              </a:lnSpc>
            </a:pPr>
            <a:r>
              <a:rPr lang="en-US" altLang="x-none"/>
              <a:t>Ask: Suppose the F2 generation contained 100 individual plants. How many would you expect to be green? </a:t>
            </a:r>
          </a:p>
          <a:p>
            <a:pPr>
              <a:lnSpc>
                <a:spcPct val="90000"/>
              </a:lnSpc>
            </a:pPr>
            <a:r>
              <a:rPr lang="en-US" altLang="x-none"/>
              <a:t>Answer: about 75</a:t>
            </a:r>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017AECE7-A28C-EB40-83C4-BE7D77E7619A}" type="slidenum">
              <a:rPr lang="en-US" altLang="x-none" sz="1200">
                <a:latin typeface="Calibri" charset="0"/>
              </a:rPr>
              <a:pPr/>
              <a:t>12</a:t>
            </a:fld>
            <a:endParaRPr lang="en-US" altLang="x-none" sz="1200">
              <a:latin typeface="Calibri" charset="0"/>
            </a:endParaRPr>
          </a:p>
        </p:txBody>
      </p:sp>
    </p:spTree>
    <p:extLst>
      <p:ext uri="{BB962C8B-B14F-4D97-AF65-F5344CB8AC3E}">
        <p14:creationId xmlns:p14="http://schemas.microsoft.com/office/powerpoint/2010/main" val="792318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sz="1100"/>
              <a:t>Explain that during formation of gametes, or sex cells, alleles segregate from each other so that each gamete carries only a single copy of (one allele for) each gene.</a:t>
            </a:r>
          </a:p>
          <a:p>
            <a:endParaRPr lang="en-US" altLang="x-none" sz="1100"/>
          </a:p>
          <a:p>
            <a:r>
              <a:rPr lang="en-US" altLang="x-none" sz="1100"/>
              <a:t>Have a volunteer go to the board to point out (or to respond verbally) what portion of the diagram represents eggs and sperm. </a:t>
            </a:r>
          </a:p>
          <a:p>
            <a:endParaRPr lang="en-US" altLang="x-none" sz="1100"/>
          </a:p>
          <a:p>
            <a:r>
              <a:rPr lang="en-US" altLang="x-none" sz="1100"/>
              <a:t>Click to reveal the eggs and sperm label and circle. </a:t>
            </a:r>
          </a:p>
          <a:p>
            <a:endParaRPr lang="en-US" altLang="x-none" sz="1100"/>
          </a:p>
          <a:p>
            <a:r>
              <a:rPr lang="en-US" altLang="x-none" sz="1100"/>
              <a:t>Ask: When do the gametes join up again to form allele pairs?</a:t>
            </a:r>
          </a:p>
          <a:p>
            <a:r>
              <a:rPr lang="en-US" altLang="x-none" sz="1100"/>
              <a:t>Answer: at fertilization</a:t>
            </a:r>
          </a:p>
          <a:p>
            <a:endParaRPr lang="en-US" altLang="x-none" sz="1100"/>
          </a:p>
          <a:p>
            <a:r>
              <a:rPr lang="en-US" altLang="x-none" sz="1100"/>
              <a:t>Have a volunteer point out (or indicate verbally) what portion of the diagram represents fertilization. </a:t>
            </a:r>
          </a:p>
          <a:p>
            <a:endParaRPr lang="en-US" altLang="x-none" sz="1100"/>
          </a:p>
          <a:p>
            <a:r>
              <a:rPr lang="en-US" altLang="x-none" sz="1100"/>
              <a:t>Click to reveal the fertilization label and rectangle. </a:t>
            </a:r>
          </a:p>
          <a:p>
            <a:endParaRPr lang="en-US" altLang="x-none" sz="1100"/>
          </a:p>
          <a:p>
            <a:r>
              <a:rPr lang="en-US" altLang="x-none" sz="1100"/>
              <a:t>Make sure students understand the results of the F2 generation by tracing the inheritance pattern. Point out how the F1 gametes segregated to produce new combinations of alleles in the F2 plants. </a:t>
            </a:r>
          </a:p>
          <a:p>
            <a:endParaRPr lang="en-US" altLang="x-none" sz="1100"/>
          </a:p>
          <a:p>
            <a:r>
              <a:rPr lang="en-US" altLang="x-none" sz="1100"/>
              <a:t>Challenge students to imagine gamete formation in the F2 generation.</a:t>
            </a:r>
          </a:p>
          <a:p>
            <a:endParaRPr lang="en-US" altLang="x-none" sz="1100"/>
          </a:p>
          <a:p>
            <a:r>
              <a:rPr lang="en-US" altLang="x-none" sz="1100"/>
              <a:t>Ask: For each of the 4 F2 plants shown, how many kinds of gametes could each produce? </a:t>
            </a:r>
          </a:p>
          <a:p>
            <a:r>
              <a:rPr lang="en-US" altLang="x-none" sz="1100"/>
              <a:t>Answer: (from L to R) 1, 2, 2, 1 </a:t>
            </a: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8522A596-0823-7442-BD73-C004FD965C99}" type="slidenum">
              <a:rPr lang="en-US" altLang="x-none" sz="1200">
                <a:latin typeface="Calibri" charset="0"/>
              </a:rPr>
              <a:pPr/>
              <a:t>13</a:t>
            </a:fld>
            <a:endParaRPr lang="en-US" altLang="x-none" sz="1200">
              <a:latin typeface="Calibri" charset="0"/>
            </a:endParaRPr>
          </a:p>
        </p:txBody>
      </p:sp>
    </p:spTree>
    <p:extLst>
      <p:ext uri="{BB962C8B-B14F-4D97-AF65-F5344CB8AC3E}">
        <p14:creationId xmlns:p14="http://schemas.microsoft.com/office/powerpoint/2010/main" val="1044340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8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a:t>Read the lesson title aloud to students. </a:t>
            </a:r>
          </a:p>
        </p:txBody>
      </p:sp>
      <p:sp>
        <p:nvSpPr>
          <p:cNvPr id="358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62C28987-9B4B-2D4E-BE99-02C3D6BE9F5F}" type="slidenum">
              <a:rPr lang="en-US" altLang="x-none">
                <a:latin typeface="Calibri" charset="0"/>
              </a:rPr>
              <a:pPr/>
              <a:t>14</a:t>
            </a:fld>
            <a:endParaRPr lang="en-US" altLang="x-none">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a:t>Click to reveal each of the learning objectives. Read the statements or ask a volunteer to do so. </a:t>
            </a:r>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26E3F57F-E117-344C-AD92-7DAC3CE68653}" type="slidenum">
              <a:rPr lang="en-US" altLang="x-none">
                <a:latin typeface="Calibri" charset="0"/>
              </a:rPr>
              <a:pPr/>
              <a:t>15</a:t>
            </a:fld>
            <a:endParaRPr lang="en-US" altLang="x-none">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a:t>Ask: Suppose you toss a coin. What is the probability of the coin landing on tails? Landing on heads? </a:t>
            </a:r>
          </a:p>
          <a:p>
            <a:r>
              <a:rPr lang="en-US" altLang="x-none"/>
              <a:t>Answer: 50%, or ½, for each</a:t>
            </a:r>
          </a:p>
          <a:p>
            <a:endParaRPr lang="en-US" altLang="x-none"/>
          </a:p>
          <a:p>
            <a:r>
              <a:rPr lang="en-US" altLang="x-none"/>
              <a:t>Click to reveal correct answer. </a:t>
            </a:r>
          </a:p>
          <a:p>
            <a:endParaRPr lang="en-US" altLang="x-none"/>
          </a:p>
          <a:p>
            <a:r>
              <a:rPr lang="en-US" altLang="x-none"/>
              <a:t>Ask: What is the probability of a coin toss landing on tails three flips in a row? </a:t>
            </a:r>
          </a:p>
          <a:p>
            <a:r>
              <a:rPr lang="en-US" altLang="x-none"/>
              <a:t>Answer: 1/8</a:t>
            </a:r>
          </a:p>
          <a:p>
            <a:endParaRPr lang="en-US" altLang="x-none"/>
          </a:p>
          <a:p>
            <a:r>
              <a:rPr lang="en-US" altLang="x-none"/>
              <a:t>Invite a volunteer to come to the board to write out the appropriate equation. </a:t>
            </a:r>
          </a:p>
          <a:p>
            <a:endParaRPr lang="en-US" altLang="x-none"/>
          </a:p>
          <a:p>
            <a:r>
              <a:rPr lang="en-US" altLang="x-none"/>
              <a:t>Click to reveal the correct equation and answer. </a:t>
            </a:r>
          </a:p>
          <a:p>
            <a:endParaRPr lang="en-US" altLang="x-none"/>
          </a:p>
          <a:p>
            <a:r>
              <a:rPr lang="en-US" altLang="x-none"/>
              <a:t>Emphasize that being independent means that the outcome of one coin toss does not affect the outcome of another. So no matter how many times you flip the coin, the probability of the next toss landing on either outcome is 50%, or ½. </a:t>
            </a:r>
          </a:p>
        </p:txBody>
      </p:sp>
      <p:sp>
        <p:nvSpPr>
          <p:cNvPr id="39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7BE3FCB5-1745-0E47-8A82-10623FDD4CDD}" type="slidenum">
              <a:rPr lang="en-US" altLang="x-none">
                <a:latin typeface="Calibri" charset="0"/>
              </a:rPr>
              <a:pPr/>
              <a:t>16</a:t>
            </a:fld>
            <a:endParaRPr lang="en-US" altLang="x-none">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US" altLang="x-none" sz="1100">
                <a:latin typeface="Arial" charset="0"/>
              </a:rPr>
              <a:t>Point out that both F1 plants have the same set of alleles and are tall.</a:t>
            </a:r>
          </a:p>
          <a:p>
            <a:pPr>
              <a:lnSpc>
                <a:spcPct val="80000"/>
              </a:lnSpc>
            </a:pPr>
            <a:endParaRPr lang="en-US" altLang="x-none" sz="1100"/>
          </a:p>
          <a:p>
            <a:pPr>
              <a:lnSpc>
                <a:spcPct val="80000"/>
              </a:lnSpc>
            </a:pPr>
            <a:r>
              <a:rPr lang="en-US" altLang="x-none" sz="1100"/>
              <a:t>Explain that in the cross shown here, the </a:t>
            </a:r>
            <a:r>
              <a:rPr lang="en-US" altLang="x-none" sz="1100" i="1"/>
              <a:t>GG </a:t>
            </a:r>
            <a:r>
              <a:rPr lang="en-US" altLang="x-none" sz="1100"/>
              <a:t>and</a:t>
            </a:r>
            <a:r>
              <a:rPr lang="en-US" altLang="x-none" sz="1100" i="1"/>
              <a:t> Gg </a:t>
            </a:r>
            <a:r>
              <a:rPr lang="en-US" altLang="x-none" sz="1100"/>
              <a:t>allele combinations produced three green pea plants, while the </a:t>
            </a:r>
            <a:r>
              <a:rPr lang="en-US" altLang="x-none" sz="1100" i="1"/>
              <a:t>gg  </a:t>
            </a:r>
            <a:r>
              <a:rPr lang="en-US" altLang="x-none" sz="1100"/>
              <a:t>allele combination produced one yellow plant. These</a:t>
            </a:r>
            <a:r>
              <a:rPr lang="en-US" altLang="x-none" sz="1100" i="1"/>
              <a:t> </a:t>
            </a:r>
            <a:r>
              <a:rPr lang="en-US" altLang="x-none" sz="1100"/>
              <a:t>quantities follow the laws of probability.</a:t>
            </a:r>
          </a:p>
          <a:p>
            <a:pPr>
              <a:lnSpc>
                <a:spcPct val="80000"/>
              </a:lnSpc>
            </a:pPr>
            <a:endParaRPr lang="en-US" altLang="x-none" sz="1100"/>
          </a:p>
          <a:p>
            <a:pPr>
              <a:lnSpc>
                <a:spcPct val="80000"/>
              </a:lnSpc>
            </a:pPr>
            <a:r>
              <a:rPr lang="en-US" altLang="x-none" sz="1100"/>
              <a:t>Walk students through the steps as shown on screen. </a:t>
            </a:r>
          </a:p>
          <a:p>
            <a:pPr>
              <a:lnSpc>
                <a:spcPct val="80000"/>
              </a:lnSpc>
            </a:pPr>
            <a:endParaRPr lang="en-US" altLang="x-none" sz="1100"/>
          </a:p>
          <a:p>
            <a:pPr>
              <a:lnSpc>
                <a:spcPct val="80000"/>
              </a:lnSpc>
            </a:pPr>
            <a:r>
              <a:rPr lang="en-US" altLang="x-none" sz="1100"/>
              <a:t>Ask for volunteers to fill in the blanks either verbally or by writing in the correct response. </a:t>
            </a:r>
          </a:p>
          <a:p>
            <a:pPr>
              <a:lnSpc>
                <a:spcPct val="80000"/>
              </a:lnSpc>
            </a:pPr>
            <a:endParaRPr lang="en-US" altLang="x-none" sz="1100"/>
          </a:p>
          <a:p>
            <a:pPr>
              <a:lnSpc>
                <a:spcPct val="80000"/>
              </a:lnSpc>
            </a:pPr>
            <a:r>
              <a:rPr lang="en-US" altLang="x-none" sz="1100"/>
              <a:t>Click to reveal the correct responses in turn. </a:t>
            </a:r>
          </a:p>
          <a:p>
            <a:pPr>
              <a:lnSpc>
                <a:spcPct val="80000"/>
              </a:lnSpc>
            </a:pPr>
            <a:endParaRPr lang="en-US" altLang="x-none" sz="1100"/>
          </a:p>
          <a:p>
            <a:pPr>
              <a:lnSpc>
                <a:spcPct val="80000"/>
              </a:lnSpc>
            </a:pPr>
            <a:r>
              <a:rPr lang="en-US" altLang="x-none" sz="1100"/>
              <a:t>Ask: If you crossed a </a:t>
            </a:r>
            <a:r>
              <a:rPr lang="en-US" altLang="x-none" sz="1100" i="1"/>
              <a:t>GG</a:t>
            </a:r>
            <a:r>
              <a:rPr lang="en-US" altLang="x-none" sz="1100"/>
              <a:t> plant with a </a:t>
            </a:r>
            <a:r>
              <a:rPr lang="en-US" altLang="x-none" sz="1100" i="1"/>
              <a:t>Gg</a:t>
            </a:r>
            <a:r>
              <a:rPr lang="en-US" altLang="x-none" sz="1100"/>
              <a:t> plant, would the offspring be green or yellow? </a:t>
            </a:r>
          </a:p>
          <a:p>
            <a:pPr>
              <a:lnSpc>
                <a:spcPct val="80000"/>
              </a:lnSpc>
            </a:pPr>
            <a:r>
              <a:rPr lang="en-US" altLang="x-none" sz="1100"/>
              <a:t>Answer: All would be green (</a:t>
            </a:r>
            <a:r>
              <a:rPr lang="en-US" altLang="x-none" sz="1100" i="1"/>
              <a:t>GG</a:t>
            </a:r>
            <a:r>
              <a:rPr lang="en-US" altLang="x-none" sz="1100"/>
              <a:t> or </a:t>
            </a:r>
            <a:r>
              <a:rPr lang="en-US" altLang="x-none" sz="1100" i="1"/>
              <a:t>Gg</a:t>
            </a:r>
            <a:r>
              <a:rPr lang="en-US" altLang="x-none" sz="1100"/>
              <a:t>).</a:t>
            </a:r>
          </a:p>
          <a:p>
            <a:pPr>
              <a:lnSpc>
                <a:spcPct val="80000"/>
              </a:lnSpc>
            </a:pPr>
            <a:endParaRPr lang="en-US" altLang="x-none" sz="1100"/>
          </a:p>
          <a:p>
            <a:pPr>
              <a:lnSpc>
                <a:spcPct val="80000"/>
              </a:lnSpc>
            </a:pPr>
            <a:r>
              <a:rPr lang="en-US" altLang="x-none" sz="1100"/>
              <a:t>To explain how probability principles work in genetic crosses, model the cross shown in in the diagram here.</a:t>
            </a:r>
            <a:r>
              <a:rPr lang="en-US" altLang="x-none" sz="1100" b="1"/>
              <a:t> </a:t>
            </a:r>
            <a:r>
              <a:rPr lang="en-US" altLang="x-none" sz="1100"/>
              <a:t>Write </a:t>
            </a:r>
            <a:r>
              <a:rPr lang="en-US" altLang="x-none" sz="1100" i="1"/>
              <a:t>Gg </a:t>
            </a:r>
            <a:r>
              <a:rPr lang="en-US" altLang="x-none" sz="1100"/>
              <a:t>on the board and draw a circle around it to represent the cell of one of the parents in the figure. Draw 10 gamete circles under the parent cell. Then draw an arrow from the parent cell to each gamete.</a:t>
            </a:r>
          </a:p>
          <a:p>
            <a:pPr>
              <a:lnSpc>
                <a:spcPct val="80000"/>
              </a:lnSpc>
            </a:pPr>
            <a:endParaRPr lang="en-US" altLang="x-none" sz="1100"/>
          </a:p>
          <a:p>
            <a:pPr>
              <a:lnSpc>
                <a:spcPct val="80000"/>
              </a:lnSpc>
            </a:pPr>
            <a:r>
              <a:rPr lang="en-US" altLang="x-none" sz="1100"/>
              <a:t>To determine which allele (</a:t>
            </a:r>
            <a:r>
              <a:rPr lang="en-US" altLang="x-none" sz="1100" i="1"/>
              <a:t>G </a:t>
            </a:r>
            <a:r>
              <a:rPr lang="en-US" altLang="x-none" sz="1100"/>
              <a:t>or</a:t>
            </a:r>
            <a:r>
              <a:rPr lang="en-US" altLang="x-none" sz="1100" i="1"/>
              <a:t> g) </a:t>
            </a:r>
            <a:r>
              <a:rPr lang="en-US" altLang="x-none" sz="1100"/>
              <a:t>will go in each gamete circle, flip a coin. Tell students that heads represents the dominant allele (</a:t>
            </a:r>
            <a:r>
              <a:rPr lang="en-US" altLang="x-none" sz="1100" i="1"/>
              <a:t>G ) </a:t>
            </a:r>
            <a:r>
              <a:rPr lang="en-US" altLang="x-none" sz="1100"/>
              <a:t>and tails represents the recessive allele (</a:t>
            </a:r>
            <a:r>
              <a:rPr lang="en-US" altLang="x-none" sz="1100" i="1"/>
              <a:t>g ). </a:t>
            </a:r>
            <a:r>
              <a:rPr lang="en-US" altLang="x-none" sz="1100"/>
              <a:t>As you fill in each circle, flip the coin and repeat that the probability of a </a:t>
            </a:r>
            <a:r>
              <a:rPr lang="en-US" altLang="x-none" sz="1100" i="1"/>
              <a:t>G </a:t>
            </a:r>
            <a:r>
              <a:rPr lang="en-US" altLang="x-none" sz="1100"/>
              <a:t>or a </a:t>
            </a:r>
            <a:r>
              <a:rPr lang="en-US" altLang="x-none" sz="1100" i="1"/>
              <a:t>g </a:t>
            </a:r>
            <a:r>
              <a:rPr lang="en-US" altLang="x-none" sz="1100"/>
              <a:t>going to a gamete is one in two, or 1/2. Emphasize that each event is random and independent of the others and that probability predicts outcomes; it does not guarantee them.</a:t>
            </a:r>
          </a:p>
          <a:p>
            <a:pPr>
              <a:lnSpc>
                <a:spcPct val="80000"/>
              </a:lnSpc>
            </a:pPr>
            <a:endParaRPr lang="en-US" altLang="x-none" sz="1100"/>
          </a:p>
          <a:p>
            <a:pPr>
              <a:lnSpc>
                <a:spcPct val="80000"/>
              </a:lnSpc>
            </a:pPr>
            <a:r>
              <a:rPr lang="en-US" altLang="x-none" sz="1100"/>
              <a:t>Then do the same with another parent cell. Show two gametes joining and explain that this event also is random and independent. Therefore, the probability of an F2 cell having a particular combination of alleles is found by multiplying 1/2 × 1/2.</a:t>
            </a:r>
          </a:p>
        </p:txBody>
      </p:sp>
      <p:sp>
        <p:nvSpPr>
          <p:cNvPr id="419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EFB91BE1-B889-1B48-972E-216433AEEBB2}" type="slidenum">
              <a:rPr lang="en-US" altLang="x-none">
                <a:latin typeface="Calibri" charset="0"/>
              </a:rPr>
              <a:pPr/>
              <a:t>17</a:t>
            </a:fld>
            <a:endParaRPr lang="en-US" altLang="x-none">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a:t>Ask: What are the two possible genotypes of a green plant? </a:t>
            </a:r>
          </a:p>
          <a:p>
            <a:r>
              <a:rPr lang="en-US" altLang="x-none"/>
              <a:t>Answer: </a:t>
            </a:r>
            <a:r>
              <a:rPr lang="en-US" altLang="x-none" i="1"/>
              <a:t>GG</a:t>
            </a:r>
            <a:r>
              <a:rPr lang="en-US" altLang="x-none"/>
              <a:t> and </a:t>
            </a:r>
            <a:r>
              <a:rPr lang="en-US" altLang="x-none" i="1"/>
              <a:t>Gg</a:t>
            </a:r>
          </a:p>
          <a:p>
            <a:endParaRPr lang="en-US" altLang="x-none"/>
          </a:p>
          <a:p>
            <a:r>
              <a:rPr lang="en-US" altLang="x-none"/>
              <a:t>Ask: What is the phenotype of a plant that has two alleles for yellow color? </a:t>
            </a:r>
          </a:p>
          <a:p>
            <a:r>
              <a:rPr lang="en-US" altLang="x-none"/>
              <a:t>Answer: yellow</a:t>
            </a:r>
          </a:p>
          <a:p>
            <a:endParaRPr lang="en-US" altLang="x-none"/>
          </a:p>
          <a:p>
            <a:r>
              <a:rPr lang="en-US" altLang="x-none"/>
              <a:t>Ask students what terms correctly fill in the blanks. Have a student volunteer read the statement. </a:t>
            </a:r>
          </a:p>
          <a:p>
            <a:endParaRPr lang="en-US" altLang="x-none"/>
          </a:p>
          <a:p>
            <a:r>
              <a:rPr lang="en-US" altLang="x-none"/>
              <a:t>Click to reveal the correct answers. </a:t>
            </a:r>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57632245-873A-664D-AE09-0A20FE95F635}" type="slidenum">
              <a:rPr lang="en-US" altLang="x-none">
                <a:latin typeface="Calibri" charset="0"/>
              </a:rPr>
              <a:pPr/>
              <a:t>18</a:t>
            </a:fld>
            <a:endParaRPr lang="en-US" altLang="x-none">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a:t>Discuss the definitions of homozygous and heterozygous. </a:t>
            </a:r>
          </a:p>
          <a:p>
            <a:endParaRPr lang="en-US" altLang="x-none"/>
          </a:p>
          <a:p>
            <a:r>
              <a:rPr lang="en-US" altLang="x-none"/>
              <a:t>Ask: Which of these plants is homozygous for the height characteristic? Which of these plants is heterozygous for the height characteristic? </a:t>
            </a:r>
          </a:p>
          <a:p>
            <a:endParaRPr lang="en-US" altLang="x-none"/>
          </a:p>
          <a:p>
            <a:r>
              <a:rPr lang="en-US" altLang="x-none"/>
              <a:t>Click to reveal the correct answers. </a:t>
            </a:r>
          </a:p>
          <a:p>
            <a:endParaRPr lang="en-US" altLang="x-none"/>
          </a:p>
          <a:p>
            <a:r>
              <a:rPr lang="en-US" altLang="x-none"/>
              <a:t>Then challenge students to combine this terminology with what they have learned about dominant and recessive alleles. </a:t>
            </a:r>
          </a:p>
          <a:p>
            <a:endParaRPr lang="en-US" altLang="x-none"/>
          </a:p>
          <a:p>
            <a:r>
              <a:rPr lang="en-US" altLang="x-none"/>
              <a:t>Ask: Which of these plants is homozygous dominant? </a:t>
            </a:r>
          </a:p>
          <a:p>
            <a:r>
              <a:rPr lang="en-US" altLang="x-none"/>
              <a:t>Answer: 1</a:t>
            </a:r>
          </a:p>
          <a:p>
            <a:endParaRPr lang="en-US" altLang="x-none"/>
          </a:p>
          <a:p>
            <a:r>
              <a:rPr lang="en-US" altLang="x-none"/>
              <a:t>Ask: Which of these plants is homozygous recessive? </a:t>
            </a:r>
          </a:p>
          <a:p>
            <a:r>
              <a:rPr lang="en-US" altLang="x-none"/>
              <a:t>Answer: 4</a:t>
            </a:r>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273148B4-6CCF-D04E-BCC5-D7588744EDE1}" type="slidenum">
              <a:rPr lang="en-US" altLang="x-none">
                <a:latin typeface="Calibri" charset="0"/>
              </a:rPr>
              <a:pPr/>
              <a:t>19</a:t>
            </a:fld>
            <a:endParaRPr lang="en-US" altLang="x-none">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a:t>Click to reveal each of the learning objectives in turn. </a:t>
            </a:r>
          </a:p>
          <a:p>
            <a:endParaRPr lang="en-US" altLang="x-none"/>
          </a:p>
          <a:p>
            <a:r>
              <a:rPr lang="en-US" altLang="x-none"/>
              <a:t>Show students a picture of a large family that includes at least two generations. Ask students to list some physical characteristics that the younger family members likely inherited from their parents or grandparents. Invite volunteers to share one or two items on their list. Then encourage students to share their ideas about the inheritance of traits.</a:t>
            </a:r>
          </a:p>
        </p:txBody>
      </p:sp>
      <p:sp>
        <p:nvSpPr>
          <p:cNvPr id="112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CA6F68B1-051E-EB4B-BDC6-81CF1820D37A}" type="slidenum">
              <a:rPr lang="en-US" altLang="x-none" sz="1200">
                <a:latin typeface="Calibri" charset="0"/>
              </a:rPr>
              <a:pPr/>
              <a:t>2</a:t>
            </a:fld>
            <a:endParaRPr lang="en-US" altLang="x-none" sz="1200">
              <a:latin typeface="Calibri" charset="0"/>
            </a:endParaRPr>
          </a:p>
        </p:txBody>
      </p:sp>
    </p:spTree>
    <p:extLst>
      <p:ext uri="{BB962C8B-B14F-4D97-AF65-F5344CB8AC3E}">
        <p14:creationId xmlns:p14="http://schemas.microsoft.com/office/powerpoint/2010/main" val="2493779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x-none"/>
              <a:t>Explain that one of the best ways to predict the outcome of a particular cross is to use a model called a Punnett square. Emphasize that Punnett squares use mathematical probability to help predict the genotype and phenotype combinations in genetic crosses.</a:t>
            </a:r>
          </a:p>
          <a:p>
            <a:pPr>
              <a:lnSpc>
                <a:spcPct val="90000"/>
              </a:lnSpc>
            </a:pPr>
            <a:endParaRPr lang="en-US" altLang="x-none"/>
          </a:p>
          <a:p>
            <a:pPr>
              <a:lnSpc>
                <a:spcPct val="90000"/>
              </a:lnSpc>
            </a:pPr>
            <a:r>
              <a:rPr lang="en-US" altLang="x-none"/>
              <a:t>Have students identify the alleles each parent could pass on to offspring (</a:t>
            </a:r>
            <a:r>
              <a:rPr lang="en-US" altLang="x-none" i="1"/>
              <a:t>Bb </a:t>
            </a:r>
            <a:r>
              <a:rPr lang="en-US" altLang="x-none"/>
              <a:t>and</a:t>
            </a:r>
            <a:r>
              <a:rPr lang="en-US" altLang="x-none" i="1"/>
              <a:t> Bb</a:t>
            </a:r>
            <a:r>
              <a:rPr lang="en-US" altLang="x-none"/>
              <a:t>)</a:t>
            </a:r>
            <a:r>
              <a:rPr lang="en-US" altLang="x-none" i="1"/>
              <a:t>. </a:t>
            </a:r>
            <a:r>
              <a:rPr lang="en-US" altLang="x-none"/>
              <a:t>Walk through each column</a:t>
            </a:r>
            <a:r>
              <a:rPr lang="en-US" altLang="x-none" i="1"/>
              <a:t> </a:t>
            </a:r>
            <a:r>
              <a:rPr lang="en-US" altLang="x-none"/>
              <a:t>and row to make sure students understand how the alleles combine. Point out that combinations are simply pairings of the allele carried by either the male or female gamete from a particular row and column. In step 5, remind students that a Punnett square identifies possible gene combinations and that actual combinations could be different. Then call on volunteers to explain each step in the two-factor cross. Give the class practice problems in making and completing both types of Punnett squares.</a:t>
            </a:r>
          </a:p>
          <a:p>
            <a:pPr>
              <a:lnSpc>
                <a:spcPct val="90000"/>
              </a:lnSpc>
            </a:pPr>
            <a:endParaRPr lang="en-US" altLang="x-none"/>
          </a:p>
          <a:p>
            <a:pPr>
              <a:lnSpc>
                <a:spcPct val="90000"/>
              </a:lnSpc>
            </a:pPr>
            <a:r>
              <a:rPr lang="en-US" altLang="x-none"/>
              <a:t>Have students interpret the final Punnett square. </a:t>
            </a:r>
          </a:p>
          <a:p>
            <a:pPr>
              <a:lnSpc>
                <a:spcPct val="90000"/>
              </a:lnSpc>
            </a:pPr>
            <a:endParaRPr lang="en-US" altLang="x-none"/>
          </a:p>
          <a:p>
            <a:pPr>
              <a:lnSpc>
                <a:spcPct val="90000"/>
              </a:lnSpc>
            </a:pPr>
            <a:r>
              <a:rPr lang="en-US" altLang="x-none"/>
              <a:t>Ask: Are the parent homozygous or heterozygous? </a:t>
            </a:r>
          </a:p>
          <a:p>
            <a:pPr>
              <a:lnSpc>
                <a:spcPct val="90000"/>
              </a:lnSpc>
            </a:pPr>
            <a:r>
              <a:rPr lang="en-US" altLang="x-none"/>
              <a:t>Answer: Heterozygous</a:t>
            </a:r>
          </a:p>
          <a:p>
            <a:pPr>
              <a:lnSpc>
                <a:spcPct val="90000"/>
              </a:lnSpc>
            </a:pPr>
            <a:endParaRPr lang="en-US" altLang="x-none"/>
          </a:p>
          <a:p>
            <a:pPr>
              <a:lnSpc>
                <a:spcPct val="90000"/>
              </a:lnSpc>
            </a:pPr>
            <a:r>
              <a:rPr lang="en-US" altLang="x-none"/>
              <a:t>Ask: How many different genotypes are possible for offspring? How many different phenotypes? </a:t>
            </a:r>
          </a:p>
          <a:p>
            <a:pPr>
              <a:lnSpc>
                <a:spcPct val="90000"/>
              </a:lnSpc>
            </a:pPr>
            <a:r>
              <a:rPr lang="en-US" altLang="x-none"/>
              <a:t>Answer: 3 genotypes, 2 phenotypes</a:t>
            </a:r>
          </a:p>
          <a:p>
            <a:pPr>
              <a:lnSpc>
                <a:spcPct val="90000"/>
              </a:lnSpc>
            </a:pPr>
            <a:endParaRPr lang="en-US" altLang="x-none"/>
          </a:p>
          <a:p>
            <a:pPr>
              <a:lnSpc>
                <a:spcPct val="90000"/>
              </a:lnSpc>
            </a:pPr>
            <a:r>
              <a:rPr lang="en-US" altLang="x-none"/>
              <a:t>Ask: What is the probability that an offspring from this cross will have the dominant phenotype? </a:t>
            </a:r>
          </a:p>
          <a:p>
            <a:pPr>
              <a:lnSpc>
                <a:spcPct val="90000"/>
              </a:lnSpc>
            </a:pPr>
            <a:r>
              <a:rPr lang="en-US" altLang="x-none"/>
              <a:t>Answer: ¾</a:t>
            </a:r>
          </a:p>
          <a:p>
            <a:pPr>
              <a:lnSpc>
                <a:spcPct val="90000"/>
              </a:lnSpc>
            </a:pPr>
            <a:endParaRPr lang="en-US" altLang="x-none"/>
          </a:p>
          <a:p>
            <a:pPr>
              <a:lnSpc>
                <a:spcPct val="90000"/>
              </a:lnSpc>
            </a:pPr>
            <a:r>
              <a:rPr lang="en-US" altLang="x-none"/>
              <a:t>Ask: What is the probability that an offspring from this cross will have the recessive phenotype?</a:t>
            </a:r>
          </a:p>
          <a:p>
            <a:pPr>
              <a:lnSpc>
                <a:spcPct val="90000"/>
              </a:lnSpc>
            </a:pPr>
            <a:r>
              <a:rPr lang="en-US" altLang="x-none"/>
              <a:t>Answer: ¼</a:t>
            </a:r>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16CCADE9-0977-F947-B154-0F986DCA18BF}" type="slidenum">
              <a:rPr lang="en-US" altLang="x-none">
                <a:latin typeface="Calibri" charset="0"/>
              </a:rPr>
              <a:pPr/>
              <a:t>20</a:t>
            </a:fld>
            <a:endParaRPr lang="en-US" altLang="x-none">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a:t>Point out that it is possible to look at more than one characteristic at a time with a Punnett square. When you focus on two characteristics at a time, it is called a dihybrid cross. </a:t>
            </a:r>
          </a:p>
          <a:p>
            <a:endParaRPr lang="en-US" altLang="x-none"/>
          </a:p>
          <a:p>
            <a:r>
              <a:rPr lang="en-US" altLang="x-none"/>
              <a:t>In a similar manner as in the</a:t>
            </a:r>
            <a:r>
              <a:rPr lang="en-US" altLang="x-none" b="1"/>
              <a:t> </a:t>
            </a:r>
            <a:r>
              <a:rPr lang="en-US" altLang="x-none"/>
              <a:t>previous slide, walk students through the diagram explaining how to make a Punnett square for a dihybrid cross.   </a:t>
            </a: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DF8EFAAE-8823-584F-BA90-84CFD13F19B7}" type="slidenum">
              <a:rPr lang="en-US" altLang="x-none">
                <a:latin typeface="Calibri" charset="0"/>
              </a:rPr>
              <a:pPr/>
              <a:t>22</a:t>
            </a:fld>
            <a:endParaRPr lang="en-US" altLang="x-none">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x-none"/>
              <a:t>Point out that after Mendel showed that alleles segregate during the formation of gametes, he still wondered if the segregation of one pair of alleles affected another. To find out, he followed two different genes—for pea color and pea shape—from one generation to the next.  </a:t>
            </a:r>
          </a:p>
          <a:p>
            <a:pPr>
              <a:lnSpc>
                <a:spcPct val="90000"/>
              </a:lnSpc>
            </a:pPr>
            <a:r>
              <a:rPr lang="en-US" altLang="x-none"/>
              <a:t>Tell students that this Punnett square represents a </a:t>
            </a:r>
            <a:r>
              <a:rPr lang="ja-JP" altLang="en-US"/>
              <a:t>“</a:t>
            </a:r>
            <a:r>
              <a:rPr lang="en-US" altLang="ja-JP"/>
              <a:t>dihybrid cross</a:t>
            </a:r>
            <a:r>
              <a:rPr lang="ja-JP" altLang="en-US"/>
              <a:t>”</a:t>
            </a:r>
            <a:r>
              <a:rPr lang="en-US" altLang="ja-JP"/>
              <a:t> because it involves two different traits: seed shape and color. Round is dominant over wrinkled, and yellow is dominant over green.</a:t>
            </a:r>
          </a:p>
          <a:p>
            <a:pPr>
              <a:lnSpc>
                <a:spcPct val="90000"/>
              </a:lnSpc>
            </a:pPr>
            <a:endParaRPr lang="en-US" altLang="x-none"/>
          </a:p>
          <a:p>
            <a:pPr>
              <a:lnSpc>
                <a:spcPct val="90000"/>
              </a:lnSpc>
            </a:pPr>
            <a:r>
              <a:rPr lang="en-US" altLang="x-none"/>
              <a:t>Ask: How is the genotype of the offspring different from that of the homozygous parent? </a:t>
            </a:r>
          </a:p>
          <a:p>
            <a:pPr>
              <a:lnSpc>
                <a:spcPct val="90000"/>
              </a:lnSpc>
            </a:pPr>
            <a:r>
              <a:rPr lang="en-US" altLang="x-none"/>
              <a:t>Answer: The offspring are heterozygous for both traits. </a:t>
            </a:r>
          </a:p>
          <a:p>
            <a:pPr>
              <a:lnSpc>
                <a:spcPct val="90000"/>
              </a:lnSpc>
            </a:pPr>
            <a:endParaRPr lang="en-US" altLang="x-none"/>
          </a:p>
          <a:p>
            <a:pPr>
              <a:lnSpc>
                <a:spcPct val="90000"/>
              </a:lnSpc>
            </a:pPr>
            <a:r>
              <a:rPr lang="en-US" altLang="x-none"/>
              <a:t>Ask: What is the phenotype of each parent? What is the phenotype of the offspring? </a:t>
            </a:r>
          </a:p>
          <a:p>
            <a:pPr>
              <a:lnSpc>
                <a:spcPct val="90000"/>
              </a:lnSpc>
            </a:pPr>
            <a:r>
              <a:rPr lang="en-US" altLang="x-none"/>
              <a:t>Answer: One parent produces round yellow seeds, and the other produces green wrinkled seeds. The offspring all produce round yellow seeds. </a:t>
            </a:r>
          </a:p>
          <a:p>
            <a:pPr>
              <a:lnSpc>
                <a:spcPct val="90000"/>
              </a:lnSpc>
            </a:pPr>
            <a:endParaRPr lang="en-US" altLang="x-none"/>
          </a:p>
          <a:p>
            <a:pPr>
              <a:lnSpc>
                <a:spcPct val="90000"/>
              </a:lnSpc>
            </a:pPr>
            <a:r>
              <a:rPr lang="en-US" altLang="x-none"/>
              <a:t>Challenge students to predict offspring genotypes and phenotypes in the F2 generation. </a:t>
            </a:r>
          </a:p>
          <a:p>
            <a:pPr>
              <a:lnSpc>
                <a:spcPct val="90000"/>
              </a:lnSpc>
            </a:pPr>
            <a:endParaRPr lang="en-US" altLang="x-none"/>
          </a:p>
          <a:p>
            <a:pPr>
              <a:lnSpc>
                <a:spcPct val="90000"/>
              </a:lnSpc>
            </a:pPr>
            <a:r>
              <a:rPr lang="en-US" altLang="x-none"/>
              <a:t>Ask: Is the F1 generation is crossed with itself, what are the genotypes of the parents? </a:t>
            </a:r>
          </a:p>
          <a:p>
            <a:pPr>
              <a:lnSpc>
                <a:spcPct val="90000"/>
              </a:lnSpc>
            </a:pPr>
            <a:r>
              <a:rPr lang="en-US" altLang="x-none"/>
              <a:t>Answer: Both parents would be</a:t>
            </a:r>
            <a:r>
              <a:rPr lang="en-US" altLang="x-none" i="1"/>
              <a:t> RrYy </a:t>
            </a:r>
            <a:r>
              <a:rPr lang="en-US" altLang="x-none"/>
              <a:t>(heterozygous). </a:t>
            </a:r>
          </a:p>
          <a:p>
            <a:pPr>
              <a:lnSpc>
                <a:spcPct val="90000"/>
              </a:lnSpc>
            </a:pPr>
            <a:endParaRPr lang="en-US" altLang="x-none"/>
          </a:p>
          <a:p>
            <a:pPr>
              <a:lnSpc>
                <a:spcPct val="90000"/>
              </a:lnSpc>
            </a:pPr>
            <a:r>
              <a:rPr lang="en-US" altLang="x-none"/>
              <a:t>Ask: Will it be possible for there to be homozygous recessive offspring in the F2 generation? How do you know?</a:t>
            </a:r>
          </a:p>
          <a:p>
            <a:pPr>
              <a:lnSpc>
                <a:spcPct val="90000"/>
              </a:lnSpc>
            </a:pPr>
            <a:r>
              <a:rPr lang="en-US" altLang="x-none"/>
              <a:t>Answer: Yes, because it is possible for each parent to contribute the recessive allele for each trait to an offspring. </a:t>
            </a:r>
          </a:p>
          <a:p>
            <a:pPr>
              <a:lnSpc>
                <a:spcPct val="90000"/>
              </a:lnSpc>
            </a:pPr>
            <a:endParaRPr lang="en-US" altLang="x-none"/>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24FCE51F-4E86-894B-AEA5-13F3A9D14B2F}" type="slidenum">
              <a:rPr lang="en-US" altLang="x-none">
                <a:latin typeface="Calibri" charset="0"/>
              </a:rPr>
              <a:pPr/>
              <a:t>23</a:t>
            </a:fld>
            <a:endParaRPr lang="en-US" altLang="x-none">
              <a:latin typeface="Calibri"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42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sz="1100"/>
              <a:t>Have a student volunteer come to the board to point out the homozygous recessive offspring. </a:t>
            </a:r>
          </a:p>
          <a:p>
            <a:endParaRPr lang="en-US" altLang="x-none" sz="1100"/>
          </a:p>
          <a:p>
            <a:r>
              <a:rPr lang="en-US" altLang="x-none" sz="1100"/>
              <a:t>Click to reveal the circle around the homozygous recessive offspring. </a:t>
            </a:r>
          </a:p>
          <a:p>
            <a:endParaRPr lang="en-US" altLang="x-none" sz="1100"/>
          </a:p>
          <a:p>
            <a:r>
              <a:rPr lang="en-US" altLang="x-none" sz="1100"/>
              <a:t>Have students interpret aspects of this Punnett square. </a:t>
            </a:r>
          </a:p>
          <a:p>
            <a:endParaRPr lang="en-US" altLang="x-none" sz="1100"/>
          </a:p>
          <a:p>
            <a:r>
              <a:rPr lang="en-US" altLang="x-none" sz="1100"/>
              <a:t>Ask: How many different phenotypes are present in the offspring? </a:t>
            </a:r>
          </a:p>
          <a:p>
            <a:r>
              <a:rPr lang="en-US" altLang="x-none" sz="1100"/>
              <a:t>Answer: 4</a:t>
            </a:r>
          </a:p>
          <a:p>
            <a:endParaRPr lang="en-US" altLang="x-none" sz="1100"/>
          </a:p>
          <a:p>
            <a:r>
              <a:rPr lang="en-US" altLang="x-none" sz="1100"/>
              <a:t>Ask: What is the probability of a cross of these parents producing a fully homozygous recessive offspring for these two traits? </a:t>
            </a:r>
          </a:p>
          <a:p>
            <a:r>
              <a:rPr lang="en-US" altLang="x-none" sz="1100"/>
              <a:t>Answer: 1/16</a:t>
            </a:r>
          </a:p>
          <a:p>
            <a:endParaRPr lang="en-US" altLang="x-none" sz="1100"/>
          </a:p>
          <a:p>
            <a:r>
              <a:rPr lang="en-US" altLang="x-none" sz="1100"/>
              <a:t>Click to reveal the circle around the</a:t>
            </a:r>
            <a:r>
              <a:rPr lang="en-US" altLang="x-none" sz="1100" i="1"/>
              <a:t> rryy </a:t>
            </a:r>
            <a:r>
              <a:rPr lang="en-US" altLang="x-none" sz="1100"/>
              <a:t>individual</a:t>
            </a:r>
          </a:p>
          <a:p>
            <a:endParaRPr lang="en-US" altLang="x-none" sz="1100"/>
          </a:p>
          <a:p>
            <a:r>
              <a:rPr lang="en-US" altLang="x-none" sz="1100"/>
              <a:t>Ask: What proportion of offspring are likely to have the phenotype dominant for yellow and the recessive for wrinkled seeds? </a:t>
            </a:r>
          </a:p>
          <a:p>
            <a:r>
              <a:rPr lang="en-US" altLang="x-none" sz="1100"/>
              <a:t>Answer: 3/16</a:t>
            </a:r>
          </a:p>
          <a:p>
            <a:endParaRPr lang="en-US" altLang="x-none" sz="1100"/>
          </a:p>
          <a:p>
            <a:r>
              <a:rPr lang="en-US" altLang="x-none" sz="1100"/>
              <a:t>Ask: What proportion of offspring are likely to have the phenotype dominant for round  and recessive for green seeds? </a:t>
            </a:r>
          </a:p>
          <a:p>
            <a:r>
              <a:rPr lang="en-US" altLang="x-none" sz="1100"/>
              <a:t>Answer: 3/16</a:t>
            </a:r>
          </a:p>
          <a:p>
            <a:endParaRPr lang="en-US" altLang="x-none" sz="1100"/>
          </a:p>
          <a:p>
            <a:r>
              <a:rPr lang="en-US" altLang="x-none" sz="1100"/>
              <a:t>Click to reveal square around the </a:t>
            </a:r>
            <a:r>
              <a:rPr lang="en-US" altLang="x-none" sz="1100" i="1"/>
              <a:t>RRyy</a:t>
            </a:r>
            <a:r>
              <a:rPr lang="en-US" altLang="x-none" sz="1100"/>
              <a:t> individual. </a:t>
            </a:r>
          </a:p>
          <a:p>
            <a:endParaRPr lang="en-US" altLang="x-none" sz="1100"/>
          </a:p>
          <a:p>
            <a:r>
              <a:rPr lang="en-US" altLang="x-none" sz="1100"/>
              <a:t>Ask: How many different kinds of gametes could this individual produce? What are they? </a:t>
            </a:r>
          </a:p>
          <a:p>
            <a:r>
              <a:rPr lang="en-US" altLang="x-none" sz="1100"/>
              <a:t>Answer: 1; </a:t>
            </a:r>
            <a:r>
              <a:rPr lang="en-US" altLang="x-none" sz="1100" i="1"/>
              <a:t>Ry</a:t>
            </a:r>
          </a:p>
          <a:p>
            <a:endParaRPr lang="en-US" altLang="x-none" sz="1100"/>
          </a:p>
          <a:p>
            <a:r>
              <a:rPr lang="en-US" altLang="x-none" sz="1100"/>
              <a:t>Ask: What proportion of offspring are likely to have the dominant phenotype for both traits? </a:t>
            </a:r>
          </a:p>
          <a:p>
            <a:r>
              <a:rPr lang="en-US" altLang="x-none" sz="1100"/>
              <a:t>Answer: 9/16</a:t>
            </a:r>
          </a:p>
          <a:p>
            <a:endParaRPr lang="en-US" altLang="x-none" sz="1100"/>
          </a:p>
          <a:p>
            <a:r>
              <a:rPr lang="en-US" altLang="x-none" sz="1100"/>
              <a:t>Ask: What ratio of phenotypes does this Punnett square predict? </a:t>
            </a:r>
          </a:p>
          <a:p>
            <a:r>
              <a:rPr lang="en-US" altLang="x-none" sz="1100"/>
              <a:t>Answer: 9:3:3:1</a:t>
            </a:r>
          </a:p>
          <a:p>
            <a:endParaRPr lang="en-US" altLang="x-none" sz="1100"/>
          </a:p>
          <a:p>
            <a:r>
              <a:rPr lang="en-US" altLang="x-none" sz="1100"/>
              <a:t>Click to reveal the ratio. </a:t>
            </a:r>
          </a:p>
          <a:p>
            <a:endParaRPr lang="en-US" altLang="x-none" sz="1100"/>
          </a:p>
          <a:p>
            <a:r>
              <a:rPr lang="en-US" altLang="x-none" sz="1100"/>
              <a:t>Ask: What evidence did Mendel have that alleles segregated independently in the cross shown here? </a:t>
            </a:r>
          </a:p>
          <a:p>
            <a:r>
              <a:rPr lang="en-US" altLang="x-none" sz="1100"/>
              <a:t>Answer: All combinations of phenotypes resulted. </a:t>
            </a:r>
          </a:p>
          <a:p>
            <a:endParaRPr lang="en-US" altLang="x-none" sz="1100"/>
          </a:p>
          <a:p>
            <a:r>
              <a:rPr lang="en-US" altLang="x-none" sz="1100"/>
              <a:t>Ask: What phenotypes would have resulted if the alleles did not segregate independently—in other words, if the </a:t>
            </a:r>
            <a:r>
              <a:rPr lang="en-US" altLang="x-none" sz="1100" i="1"/>
              <a:t>RY</a:t>
            </a:r>
            <a:r>
              <a:rPr lang="en-US" altLang="x-none" sz="1100"/>
              <a:t> always stayed together and the </a:t>
            </a:r>
            <a:r>
              <a:rPr lang="en-US" altLang="x-none" sz="1100" i="1"/>
              <a:t>ry</a:t>
            </a:r>
            <a:r>
              <a:rPr lang="en-US" altLang="x-none" sz="1100"/>
              <a:t> always stayed together? </a:t>
            </a:r>
          </a:p>
          <a:p>
            <a:r>
              <a:rPr lang="en-US" altLang="x-none" sz="1100"/>
              <a:t>Answer: round, yellow seeds and wrinkled green seeds</a:t>
            </a:r>
          </a:p>
          <a:p>
            <a:endParaRPr lang="en-US" altLang="x-none" sz="1100"/>
          </a:p>
          <a:p>
            <a:r>
              <a:rPr lang="en-US" altLang="x-none" sz="1100"/>
              <a:t>Direct students</a:t>
            </a:r>
            <a:r>
              <a:rPr lang="ja-JP" altLang="en-US" sz="1100"/>
              <a:t>’</a:t>
            </a:r>
            <a:r>
              <a:rPr lang="en-US" altLang="ja-JP" sz="1100"/>
              <a:t> attention to the definition of the principle of independent assortment.</a:t>
            </a:r>
            <a:endParaRPr lang="en-US" altLang="x-none" sz="1100"/>
          </a:p>
        </p:txBody>
      </p:sp>
      <p:sp>
        <p:nvSpPr>
          <p:cNvPr id="542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6A5D5D8D-1058-8346-BAB3-DD13C0617FED}" type="slidenum">
              <a:rPr lang="en-US" altLang="x-none">
                <a:latin typeface="Calibri" charset="0"/>
              </a:rPr>
              <a:pPr/>
              <a:t>25</a:t>
            </a:fld>
            <a:endParaRPr lang="en-US" altLang="x-none">
              <a:latin typeface="Calibri"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63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a:t>Emphasize that Mendel</a:t>
            </a:r>
            <a:r>
              <a:rPr lang="ja-JP" altLang="en-US"/>
              <a:t>’</a:t>
            </a:r>
            <a:r>
              <a:rPr lang="en-US" altLang="ja-JP"/>
              <a:t>s principles of heredity, observed through patterns of inheritance, form the basis of modern genetics.</a:t>
            </a:r>
          </a:p>
          <a:p>
            <a:endParaRPr lang="en-US" altLang="x-none"/>
          </a:p>
          <a:p>
            <a:r>
              <a:rPr lang="en-US" altLang="x-none"/>
              <a:t>Ask for a volunteer to verbally identify the terms that complete each sentence. </a:t>
            </a:r>
          </a:p>
          <a:p>
            <a:endParaRPr lang="en-US" altLang="x-none"/>
          </a:p>
          <a:p>
            <a:r>
              <a:rPr lang="en-US" altLang="x-none"/>
              <a:t>Click to reveal the correct answers. </a:t>
            </a:r>
          </a:p>
          <a:p>
            <a:endParaRPr lang="en-US" altLang="x-none"/>
          </a:p>
        </p:txBody>
      </p:sp>
      <p:sp>
        <p:nvSpPr>
          <p:cNvPr id="563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EED1E9E3-77A6-7343-ACCA-A3E8EF5075C9}" type="slidenum">
              <a:rPr lang="en-US" altLang="x-none">
                <a:latin typeface="Calibri" charset="0"/>
              </a:rPr>
              <a:pPr/>
              <a:t>26</a:t>
            </a:fld>
            <a:endParaRPr lang="en-US" altLang="x-none">
              <a:latin typeface="Calibri"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a:t>Remind students that Mendel</a:t>
            </a:r>
            <a:r>
              <a:rPr lang="ja-JP" altLang="en-US"/>
              <a:t>’</a:t>
            </a:r>
            <a:r>
              <a:rPr lang="en-US" altLang="ja-JP"/>
              <a:t>s principles apply to sexually reproducing organisms. </a:t>
            </a:r>
          </a:p>
          <a:p>
            <a:endParaRPr lang="en-US" altLang="x-none"/>
          </a:p>
          <a:p>
            <a:r>
              <a:rPr lang="en-US" altLang="x-none"/>
              <a:t>Ask for a volunteer to verbally identify the terms that complete each sentence. </a:t>
            </a:r>
          </a:p>
          <a:p>
            <a:endParaRPr lang="en-US" altLang="x-none"/>
          </a:p>
          <a:p>
            <a:r>
              <a:rPr lang="en-US" altLang="x-none"/>
              <a:t>Click to reveal the correct answers. </a:t>
            </a:r>
          </a:p>
          <a:p>
            <a:endParaRPr lang="en-US" altLang="x-none"/>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A2D82520-BFAD-8148-8A23-B74C1DB95F56}" type="slidenum">
              <a:rPr lang="en-US" altLang="x-none">
                <a:latin typeface="Calibri" charset="0"/>
              </a:rPr>
              <a:pPr/>
              <a:t>27</a:t>
            </a:fld>
            <a:endParaRPr lang="en-US" altLang="x-none">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04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a:t>Read the lesson title aloud to students. </a:t>
            </a:r>
          </a:p>
        </p:txBody>
      </p:sp>
      <p:sp>
        <p:nvSpPr>
          <p:cNvPr id="604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983DC090-C5A1-FE4F-BA54-9039299B0335}" type="slidenum">
              <a:rPr lang="en-US" altLang="x-none">
                <a:latin typeface="Calibri" charset="0"/>
              </a:rPr>
              <a:pPr/>
              <a:t>28</a:t>
            </a:fld>
            <a:endParaRPr lang="en-US" altLang="x-none">
              <a:latin typeface="Calibri"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24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a:t>Point out that when Mendel examined characteristics of pea plants, he was fortunate in that the particular characteristics were each controlled by a single gene, each of which had two alleles. Tell students to think about all the different shades of hair color that humans have. Then ask if they think that hair color is controlled by just one gene. Lead students to conclude that there is likely more than one gene responsible for human hair color. </a:t>
            </a:r>
          </a:p>
          <a:p>
            <a:endParaRPr lang="en-US" altLang="x-none"/>
          </a:p>
          <a:p>
            <a:r>
              <a:rPr lang="en-US" altLang="x-none"/>
              <a:t>Click to reveal each objective in turn. Read the objectives aloud or have a volunteer do so. </a:t>
            </a:r>
          </a:p>
          <a:p>
            <a:endParaRPr lang="en-US" altLang="x-none"/>
          </a:p>
          <a:p>
            <a:r>
              <a:rPr lang="en-US" altLang="x-none"/>
              <a:t>Tell students by the end of this presentation they will understand some categories of exceptions to Mendel</a:t>
            </a:r>
            <a:r>
              <a:rPr lang="ja-JP" altLang="en-US"/>
              <a:t>’</a:t>
            </a:r>
            <a:r>
              <a:rPr lang="en-US" altLang="ja-JP"/>
              <a:t>s principles and will be able to describe the relationship between an organism</a:t>
            </a:r>
            <a:r>
              <a:rPr lang="ja-JP" altLang="en-US"/>
              <a:t>’</a:t>
            </a:r>
            <a:r>
              <a:rPr lang="en-US" altLang="ja-JP"/>
              <a:t>s genes and its environment. </a:t>
            </a:r>
          </a:p>
        </p:txBody>
      </p:sp>
      <p:sp>
        <p:nvSpPr>
          <p:cNvPr id="624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E5519D49-E2AF-2B42-B478-40214FFE8D2A}" type="slidenum">
              <a:rPr lang="en-US" altLang="x-none">
                <a:latin typeface="Calibri" charset="0"/>
              </a:rPr>
              <a:pPr/>
              <a:t>29</a:t>
            </a:fld>
            <a:endParaRPr lang="en-US" altLang="x-none">
              <a:latin typeface="Calibri"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45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sz="1100"/>
              <a:t>Review with students the definitions of dominant and recessive. </a:t>
            </a:r>
          </a:p>
          <a:p>
            <a:endParaRPr lang="en-US" altLang="x-none" sz="1100"/>
          </a:p>
          <a:p>
            <a:r>
              <a:rPr lang="en-US" altLang="x-none" sz="1100"/>
              <a:t>Explain that four o</a:t>
            </a:r>
            <a:r>
              <a:rPr lang="ja-JP" altLang="en-US" sz="1100"/>
              <a:t>’</a:t>
            </a:r>
            <a:r>
              <a:rPr lang="en-US" altLang="ja-JP" sz="1100"/>
              <a:t>clock plants, whose flowers are shown here, have genes for flower color that don</a:t>
            </a:r>
            <a:r>
              <a:rPr lang="ja-JP" altLang="en-US" sz="1100"/>
              <a:t>’</a:t>
            </a:r>
            <a:r>
              <a:rPr lang="en-US" altLang="ja-JP" sz="1100"/>
              <a:t>t follow the strict dominance pattern that Mendel saw in different characteristics of pea plants. In four o</a:t>
            </a:r>
            <a:r>
              <a:rPr lang="ja-JP" altLang="en-US" sz="1100"/>
              <a:t>’</a:t>
            </a:r>
            <a:r>
              <a:rPr lang="en-US" altLang="ja-JP" sz="1100"/>
              <a:t>clock plants, the alleles for red and white flowers show incomplete dominance. Heterozygous (</a:t>
            </a:r>
            <a:r>
              <a:rPr lang="en-US" altLang="ja-JP" sz="1100" i="1"/>
              <a:t>RR </a:t>
            </a:r>
            <a:r>
              <a:rPr lang="en-US" altLang="ja-JP" sz="1100"/>
              <a:t>) plants have pink flowers—a mix of red and white coloring.</a:t>
            </a:r>
          </a:p>
          <a:p>
            <a:endParaRPr lang="en-US" altLang="x-none" sz="1100"/>
          </a:p>
          <a:p>
            <a:r>
              <a:rPr lang="en-US" altLang="x-none" sz="1100"/>
              <a:t>Ask: Are the parent plants homozygous or heterozygous for flower color? </a:t>
            </a:r>
          </a:p>
          <a:p>
            <a:r>
              <a:rPr lang="en-US" altLang="x-none" sz="1100"/>
              <a:t>Answer: homozygous. </a:t>
            </a:r>
          </a:p>
          <a:p>
            <a:endParaRPr lang="en-US" altLang="x-none" sz="1100"/>
          </a:p>
          <a:p>
            <a:r>
              <a:rPr lang="en-US" altLang="x-none" sz="1100"/>
              <a:t>Ask: Are the offspring homozygous or heterozygous for flower color?</a:t>
            </a:r>
          </a:p>
          <a:p>
            <a:r>
              <a:rPr lang="en-US" altLang="x-none" sz="1100"/>
              <a:t>Answer: heterozygous</a:t>
            </a:r>
          </a:p>
          <a:p>
            <a:endParaRPr lang="en-US" altLang="x-none" sz="1100"/>
          </a:p>
          <a:p>
            <a:r>
              <a:rPr lang="en-US" altLang="x-none" sz="1100"/>
              <a:t>Ask: Could plants with pink flowers produce any offspring with red flowers? </a:t>
            </a:r>
          </a:p>
          <a:p>
            <a:r>
              <a:rPr lang="en-US" altLang="x-none" sz="1100"/>
              <a:t>Answer: Yes; each parent could give an </a:t>
            </a:r>
            <a:r>
              <a:rPr lang="ja-JP" altLang="en-US" sz="1100"/>
              <a:t>“</a:t>
            </a:r>
            <a:r>
              <a:rPr lang="en-US" altLang="ja-JP" sz="1100"/>
              <a:t>R</a:t>
            </a:r>
            <a:r>
              <a:rPr lang="ja-JP" altLang="en-US" sz="1100"/>
              <a:t>”</a:t>
            </a:r>
            <a:r>
              <a:rPr lang="en-US" altLang="ja-JP" sz="1100"/>
              <a:t> allele for flower color to an offspring, which would make that offspring homozygous for red flowers. </a:t>
            </a:r>
            <a:endParaRPr lang="en-US" altLang="x-none" sz="1100"/>
          </a:p>
        </p:txBody>
      </p:sp>
      <p:sp>
        <p:nvSpPr>
          <p:cNvPr id="645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E1F4C30D-2C38-9C4B-B883-8FEC2B6C3730}" type="slidenum">
              <a:rPr lang="en-US" altLang="x-none">
                <a:latin typeface="Calibri" charset="0"/>
              </a:rPr>
              <a:pPr/>
              <a:t>30</a:t>
            </a:fld>
            <a:endParaRPr lang="en-US" altLang="x-none">
              <a:latin typeface="Calibri"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65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a:t>Explain that in codominance, the phenotypes produced by both alleles are clearly expressed. In some varieties of chicken, the allele for black feathers is codominant with the allele for white feathers.</a:t>
            </a:r>
          </a:p>
          <a:p>
            <a:r>
              <a:rPr lang="en-US" altLang="x-none"/>
              <a:t>Heterozygous chickens have a color described as </a:t>
            </a:r>
            <a:r>
              <a:rPr lang="ja-JP" altLang="en-US"/>
              <a:t>“</a:t>
            </a:r>
            <a:r>
              <a:rPr lang="en-US" altLang="ja-JP"/>
              <a:t>erminette,</a:t>
            </a:r>
            <a:r>
              <a:rPr lang="ja-JP" altLang="en-US"/>
              <a:t>”</a:t>
            </a:r>
            <a:r>
              <a:rPr lang="en-US" altLang="ja-JP"/>
              <a:t> speckled with black and white feathers.</a:t>
            </a:r>
          </a:p>
          <a:p>
            <a:endParaRPr lang="en-US" altLang="x-none"/>
          </a:p>
          <a:p>
            <a:r>
              <a:rPr lang="en-US" altLang="x-none"/>
              <a:t>Ask: How is incomplete dominance different from codominance? </a:t>
            </a:r>
          </a:p>
          <a:p>
            <a:r>
              <a:rPr lang="en-US" altLang="x-none"/>
              <a:t>Answer: In incomplete dominance, the traits are blended. In codominance, both traits are distinctly expressed. </a:t>
            </a:r>
          </a:p>
        </p:txBody>
      </p:sp>
      <p:sp>
        <p:nvSpPr>
          <p:cNvPr id="665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1B96C403-3C96-3F40-A7F3-9EEFA46E62AF}" type="slidenum">
              <a:rPr lang="en-US" altLang="x-none">
                <a:latin typeface="Calibri" charset="0"/>
              </a:rPr>
              <a:pPr/>
              <a:t>31</a:t>
            </a:fld>
            <a:endParaRPr lang="en-US" altLang="x-none">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3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x-none" sz="1100"/>
              <a:t>Explain that back in the early 19th century, no one could describe exactly why offspring of plants and animals looked like their parents, and why traits seemed to appear and disappear and reappear again down through generations. </a:t>
            </a:r>
          </a:p>
          <a:p>
            <a:pPr>
              <a:lnSpc>
                <a:spcPct val="90000"/>
              </a:lnSpc>
            </a:pPr>
            <a:endParaRPr lang="en-US" altLang="x-none" sz="1100"/>
          </a:p>
          <a:p>
            <a:pPr>
              <a:lnSpc>
                <a:spcPct val="90000"/>
              </a:lnSpc>
            </a:pPr>
            <a:r>
              <a:rPr lang="en-US" altLang="x-none" sz="1100"/>
              <a:t>Introduce Gregor Mendel as a monk who was born in 1822. He spent a great deal of time in the monastery garden where he was able to carry out experiments into inheritance. He chose to work with peas, which are small and easy to grow, and produce large number of offspring. </a:t>
            </a:r>
          </a:p>
          <a:p>
            <a:pPr>
              <a:lnSpc>
                <a:spcPct val="90000"/>
              </a:lnSpc>
            </a:pPr>
            <a:endParaRPr lang="en-US" altLang="x-none" sz="1100"/>
          </a:p>
          <a:p>
            <a:pPr>
              <a:lnSpc>
                <a:spcPct val="90000"/>
              </a:lnSpc>
            </a:pPr>
            <a:r>
              <a:rPr lang="en-US" altLang="x-none" sz="1100"/>
              <a:t>Click to reveal first bullet. </a:t>
            </a:r>
          </a:p>
          <a:p>
            <a:pPr>
              <a:lnSpc>
                <a:spcPct val="90000"/>
              </a:lnSpc>
            </a:pPr>
            <a:r>
              <a:rPr lang="en-US" altLang="x-none" sz="1100"/>
              <a:t>Ask: Why do you think inheritance studies using peas is preferable to using species like pigs or horses?</a:t>
            </a:r>
          </a:p>
          <a:p>
            <a:pPr>
              <a:lnSpc>
                <a:spcPct val="90000"/>
              </a:lnSpc>
            </a:pPr>
            <a:endParaRPr lang="en-US" altLang="x-none" sz="1100"/>
          </a:p>
          <a:p>
            <a:pPr>
              <a:lnSpc>
                <a:spcPct val="90000"/>
              </a:lnSpc>
            </a:pPr>
            <a:r>
              <a:rPr lang="en-US" altLang="x-none" sz="1100"/>
              <a:t>Point out that the plants Mendel started with were true breeding strains. Describe how true breeding strains are created. </a:t>
            </a:r>
          </a:p>
          <a:p>
            <a:pPr>
              <a:lnSpc>
                <a:spcPct val="90000"/>
              </a:lnSpc>
            </a:pPr>
            <a:r>
              <a:rPr lang="en-US" altLang="x-none" sz="1100"/>
              <a:t>Click to reveal second and third bullets. </a:t>
            </a:r>
          </a:p>
          <a:p>
            <a:pPr>
              <a:lnSpc>
                <a:spcPct val="90000"/>
              </a:lnSpc>
            </a:pPr>
            <a:endParaRPr lang="en-US" altLang="x-none" sz="1100"/>
          </a:p>
          <a:p>
            <a:pPr>
              <a:lnSpc>
                <a:spcPct val="90000"/>
              </a:lnSpc>
            </a:pPr>
            <a:r>
              <a:rPr lang="en-US" altLang="x-none" sz="1100"/>
              <a:t>Explain that Mendel</a:t>
            </a:r>
            <a:r>
              <a:rPr lang="ja-JP" altLang="en-US" sz="1100"/>
              <a:t>’</a:t>
            </a:r>
            <a:r>
              <a:rPr lang="en-US" altLang="ja-JP" sz="1100"/>
              <a:t>s different groups of true-breeding plants would produce the same set of traits in each generation. To figure out how traits were inherited from one generation to the next, Mendel crossed individuals from his true-breeding strains to produce hybrids.  </a:t>
            </a:r>
          </a:p>
          <a:p>
            <a:pPr>
              <a:lnSpc>
                <a:spcPct val="90000"/>
              </a:lnSpc>
            </a:pPr>
            <a:endParaRPr lang="en-US" altLang="x-none" sz="1100"/>
          </a:p>
          <a:p>
            <a:pPr>
              <a:lnSpc>
                <a:spcPct val="90000"/>
              </a:lnSpc>
            </a:pPr>
            <a:r>
              <a:rPr lang="en-US" altLang="x-none" sz="1100"/>
              <a:t>Click to reveal fourth bullet. </a:t>
            </a:r>
          </a:p>
        </p:txBody>
      </p:sp>
      <p:sp>
        <p:nvSpPr>
          <p:cNvPr id="133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98E6D1A7-0F72-D943-99B1-1463FE914CBE}" type="slidenum">
              <a:rPr lang="en-US" altLang="x-none" sz="1200">
                <a:latin typeface="Calibri" charset="0"/>
              </a:rPr>
              <a:pPr/>
              <a:t>3</a:t>
            </a:fld>
            <a:endParaRPr lang="en-US" altLang="x-none" sz="1200">
              <a:latin typeface="Calibri" charset="0"/>
            </a:endParaRPr>
          </a:p>
        </p:txBody>
      </p:sp>
    </p:spTree>
    <p:extLst>
      <p:ext uri="{BB962C8B-B14F-4D97-AF65-F5344CB8AC3E}">
        <p14:creationId xmlns:p14="http://schemas.microsoft.com/office/powerpoint/2010/main" val="6922570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US" altLang="x-none" sz="1100"/>
              <a:t>Students are likely familiar with the concept of blood types. Ask them to identify the blood types they know. Explain that there being more than two alleles for a gene is common in a population. Make sure students understand, though, that any given individual in this population will have only two of those alleles. </a:t>
            </a:r>
          </a:p>
          <a:p>
            <a:pPr>
              <a:lnSpc>
                <a:spcPct val="80000"/>
              </a:lnSpc>
            </a:pPr>
            <a:endParaRPr lang="en-US" altLang="x-none" sz="1100"/>
          </a:p>
          <a:p>
            <a:pPr>
              <a:lnSpc>
                <a:spcPct val="80000"/>
              </a:lnSpc>
            </a:pPr>
            <a:r>
              <a:rPr lang="en-US" altLang="x-none" sz="1100"/>
              <a:t>Point out that in the case of human blood types, some alleles also show codominance. Tell students that the A and B alleles are codominant. A and B are each dominant over O. Explain that the Rh factor is inherited independently of the blood type alleles. Rh+ is dominant over Rh−.</a:t>
            </a:r>
          </a:p>
          <a:p>
            <a:pPr>
              <a:lnSpc>
                <a:spcPct val="80000"/>
              </a:lnSpc>
            </a:pPr>
            <a:endParaRPr lang="en-US" altLang="x-none" sz="1100"/>
          </a:p>
          <a:p>
            <a:pPr>
              <a:lnSpc>
                <a:spcPct val="80000"/>
              </a:lnSpc>
            </a:pPr>
            <a:r>
              <a:rPr lang="en-US" altLang="x-none" sz="1100"/>
              <a:t>To illustrate further how a gene can exist in more than two forms, write the symbols for four alleles for rabbit coat color on the board in order from the most dominant to the least dominant: </a:t>
            </a:r>
            <a:r>
              <a:rPr lang="en-US" altLang="x-none" sz="1100" i="1"/>
              <a:t>C </a:t>
            </a:r>
            <a:r>
              <a:rPr lang="en-US" altLang="x-none" sz="1100"/>
              <a:t>=</a:t>
            </a:r>
            <a:r>
              <a:rPr lang="en-US" altLang="x-none" sz="1100" i="1"/>
              <a:t> </a:t>
            </a:r>
            <a:r>
              <a:rPr lang="en-US" altLang="x-none" sz="1100"/>
              <a:t>full color, </a:t>
            </a:r>
            <a:r>
              <a:rPr lang="en-US" altLang="x-none" sz="1100" i="1"/>
              <a:t>Cch </a:t>
            </a:r>
            <a:r>
              <a:rPr lang="en-US" altLang="x-none" sz="1100"/>
              <a:t>= chinchilla color, </a:t>
            </a:r>
            <a:r>
              <a:rPr lang="en-US" altLang="x-none" sz="1100" i="1"/>
              <a:t>Ch </a:t>
            </a:r>
            <a:r>
              <a:rPr lang="en-US" altLang="x-none" sz="1100"/>
              <a:t>= Himalayan color, </a:t>
            </a:r>
            <a:r>
              <a:rPr lang="en-US" altLang="x-none" sz="1100" i="1"/>
              <a:t>c </a:t>
            </a:r>
            <a:r>
              <a:rPr lang="en-US" altLang="x-none" sz="1100"/>
              <a:t>= albino (no color). Have students make up genetic crosses for coat color in rabbits. If desired, have them exchange their proposed crosses with a partner who can then use Punnett squares to solve the problems.</a:t>
            </a:r>
          </a:p>
        </p:txBody>
      </p:sp>
      <p:sp>
        <p:nvSpPr>
          <p:cNvPr id="686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2CD04411-3B5C-FB46-96A5-C87EED2A69D3}" type="slidenum">
              <a:rPr lang="en-US" altLang="x-none">
                <a:latin typeface="Calibri" charset="0"/>
              </a:rPr>
              <a:pPr/>
              <a:t>32</a:t>
            </a:fld>
            <a:endParaRPr lang="en-US" altLang="x-none">
              <a:latin typeface="Calibri"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a:t>Tell students: One example of codominant inheritance is the ABO blood group, which is determined by a gene with three alleles: </a:t>
            </a:r>
            <a:r>
              <a:rPr lang="en-US" altLang="x-none" i="1"/>
              <a:t>I</a:t>
            </a:r>
            <a:r>
              <a:rPr lang="en-US" altLang="x-none" i="1" baseline="30000"/>
              <a:t>A</a:t>
            </a:r>
            <a:r>
              <a:rPr lang="en-US" altLang="x-none"/>
              <a:t>, </a:t>
            </a:r>
            <a:r>
              <a:rPr lang="en-US" altLang="x-none" i="1"/>
              <a:t>I</a:t>
            </a:r>
            <a:r>
              <a:rPr lang="en-US" altLang="x-none" i="1" baseline="30000"/>
              <a:t>B</a:t>
            </a:r>
            <a:r>
              <a:rPr lang="en-US" altLang="x-none"/>
              <a:t>, and </a:t>
            </a:r>
            <a:r>
              <a:rPr lang="en-US" altLang="x-none" i="1"/>
              <a:t>i</a:t>
            </a:r>
            <a:r>
              <a:rPr lang="en-US" altLang="x-none"/>
              <a:t>. </a:t>
            </a:r>
          </a:p>
          <a:p>
            <a:r>
              <a:rPr lang="en-US" altLang="x-none"/>
              <a:t>Alleles </a:t>
            </a:r>
            <a:r>
              <a:rPr lang="en-US" altLang="x-none" i="1"/>
              <a:t>I</a:t>
            </a:r>
            <a:r>
              <a:rPr lang="en-US" altLang="x-none" i="1" baseline="30000"/>
              <a:t>A</a:t>
            </a:r>
            <a:r>
              <a:rPr lang="en-US" altLang="x-none"/>
              <a:t> and </a:t>
            </a:r>
            <a:r>
              <a:rPr lang="en-US" altLang="x-none" i="1"/>
              <a:t>I</a:t>
            </a:r>
            <a:r>
              <a:rPr lang="en-US" altLang="x-none" i="1" baseline="30000"/>
              <a:t>B</a:t>
            </a:r>
            <a:r>
              <a:rPr lang="en-US" altLang="x-none"/>
              <a:t> are codominant. </a:t>
            </a:r>
          </a:p>
          <a:p>
            <a:r>
              <a:rPr lang="en-US" altLang="x-none"/>
              <a:t>These genes code for proteins known as antigens on the surface of red blood cells.</a:t>
            </a:r>
          </a:p>
          <a:p>
            <a:endParaRPr lang="en-US" altLang="x-none"/>
          </a:p>
          <a:p>
            <a:r>
              <a:rPr lang="en-US" altLang="x-none"/>
              <a:t>Ask for a volunteer to identify an individual on the Blood Groups chart with both alleles </a:t>
            </a:r>
            <a:r>
              <a:rPr lang="en-US" altLang="x-none" i="1"/>
              <a:t>I</a:t>
            </a:r>
            <a:r>
              <a:rPr lang="en-US" altLang="x-none" i="1" baseline="30000"/>
              <a:t>A</a:t>
            </a:r>
            <a:r>
              <a:rPr lang="en-US" altLang="x-none"/>
              <a:t> and </a:t>
            </a:r>
            <a:r>
              <a:rPr lang="en-US" altLang="x-none" i="1"/>
              <a:t>I</a:t>
            </a:r>
            <a:r>
              <a:rPr lang="en-US" altLang="x-none" i="1" baseline="30000"/>
              <a:t>B</a:t>
            </a:r>
            <a:r>
              <a:rPr lang="en-US" altLang="x-none"/>
              <a:t>.</a:t>
            </a:r>
          </a:p>
          <a:p>
            <a:r>
              <a:rPr lang="en-US" altLang="x-none"/>
              <a:t>Click to verify the volunteer</a:t>
            </a:r>
            <a:r>
              <a:rPr lang="ja-JP" altLang="en-US"/>
              <a:t>’</a:t>
            </a:r>
            <a:r>
              <a:rPr lang="en-US" altLang="ja-JP"/>
              <a:t>s selection.</a:t>
            </a:r>
          </a:p>
          <a:p>
            <a:endParaRPr lang="en-US" altLang="x-none"/>
          </a:p>
          <a:p>
            <a:r>
              <a:rPr lang="en-US" altLang="x-none"/>
              <a:t>Tell students: Individuals with both alleles produce both A and B antigens.</a:t>
            </a:r>
          </a:p>
          <a:p>
            <a:endParaRPr lang="en-US" altLang="x-none"/>
          </a:p>
          <a:p>
            <a:r>
              <a:rPr lang="en-US" altLang="x-none"/>
              <a:t>Click to highlight the antigens.</a:t>
            </a:r>
          </a:p>
          <a:p>
            <a:r>
              <a:rPr lang="en-US" altLang="x-none"/>
              <a:t>Tell students: This makes the individuals</a:t>
            </a:r>
            <a:r>
              <a:rPr lang="ja-JP" altLang="en-US"/>
              <a:t>’</a:t>
            </a:r>
            <a:r>
              <a:rPr lang="en-US" altLang="ja-JP"/>
              <a:t> blood type AB.</a:t>
            </a:r>
          </a:p>
          <a:p>
            <a:endParaRPr lang="en-US" altLang="x-none"/>
          </a:p>
          <a:p>
            <a:r>
              <a:rPr lang="en-US" altLang="x-none"/>
              <a:t>Click to highlight the blood type.</a:t>
            </a:r>
          </a:p>
          <a:p>
            <a:r>
              <a:rPr lang="en-US" altLang="x-none"/>
              <a:t>Tell students: The </a:t>
            </a:r>
            <a:r>
              <a:rPr lang="en-US" altLang="x-none" i="1"/>
              <a:t>i </a:t>
            </a:r>
            <a:r>
              <a:rPr lang="en-US" altLang="x-none"/>
              <a:t>allele is recessive. </a:t>
            </a:r>
          </a:p>
          <a:p>
            <a:r>
              <a:rPr lang="en-US" altLang="x-none"/>
              <a:t>Individuals with alleles </a:t>
            </a:r>
            <a:r>
              <a:rPr lang="en-US" altLang="x-none" i="1"/>
              <a:t>I</a:t>
            </a:r>
            <a:r>
              <a:rPr lang="en-US" altLang="x-none" baseline="30000"/>
              <a:t>A</a:t>
            </a:r>
            <a:r>
              <a:rPr lang="en-US" altLang="x-none" i="1"/>
              <a:t>I</a:t>
            </a:r>
            <a:r>
              <a:rPr lang="en-US" altLang="x-none" baseline="30000"/>
              <a:t>A</a:t>
            </a:r>
            <a:r>
              <a:rPr lang="en-US" altLang="x-none"/>
              <a:t> or </a:t>
            </a:r>
            <a:r>
              <a:rPr lang="en-US" altLang="x-none" i="1"/>
              <a:t>I</a:t>
            </a:r>
            <a:r>
              <a:rPr lang="en-US" altLang="x-none" baseline="30000"/>
              <a:t>A</a:t>
            </a:r>
            <a:r>
              <a:rPr lang="en-US" altLang="x-none" i="1"/>
              <a:t>i </a:t>
            </a:r>
            <a:r>
              <a:rPr lang="en-US" altLang="x-none"/>
              <a:t>produce only the A antigen, making them blood type A. </a:t>
            </a:r>
          </a:p>
          <a:p>
            <a:endParaRPr lang="en-US" altLang="x-none"/>
          </a:p>
          <a:p>
            <a:r>
              <a:rPr lang="en-US" altLang="x-none"/>
              <a:t>Click to highlight the blood type.</a:t>
            </a:r>
          </a:p>
          <a:p>
            <a:endParaRPr lang="en-US" altLang="x-none"/>
          </a:p>
          <a:p>
            <a:r>
              <a:rPr lang="en-US" altLang="x-none"/>
              <a:t>Ask: If an individual has </a:t>
            </a:r>
            <a:r>
              <a:rPr lang="en-US" altLang="x-none" i="1"/>
              <a:t>I</a:t>
            </a:r>
            <a:r>
              <a:rPr lang="en-US" altLang="x-none" baseline="30000"/>
              <a:t>B</a:t>
            </a:r>
            <a:r>
              <a:rPr lang="en-US" altLang="x-none" i="1"/>
              <a:t>I</a:t>
            </a:r>
            <a:r>
              <a:rPr lang="en-US" altLang="x-none" baseline="30000"/>
              <a:t>B</a:t>
            </a:r>
            <a:r>
              <a:rPr lang="en-US" altLang="x-none"/>
              <a:t> or </a:t>
            </a:r>
            <a:r>
              <a:rPr lang="en-US" altLang="x-none" i="1"/>
              <a:t>I</a:t>
            </a:r>
            <a:r>
              <a:rPr lang="en-US" altLang="x-none" baseline="30000"/>
              <a:t>B</a:t>
            </a:r>
            <a:r>
              <a:rPr lang="en-US" altLang="x-none" i="1"/>
              <a:t>i </a:t>
            </a:r>
            <a:r>
              <a:rPr lang="en-US" altLang="x-none"/>
              <a:t>alleles, what blood type is that individual?</a:t>
            </a:r>
          </a:p>
          <a:p>
            <a:r>
              <a:rPr lang="en-US" altLang="x-none"/>
              <a:t>Answer: blood type B</a:t>
            </a:r>
          </a:p>
          <a:p>
            <a:endParaRPr lang="en-US" altLang="x-none"/>
          </a:p>
          <a:p>
            <a:r>
              <a:rPr lang="en-US" altLang="x-none"/>
              <a:t>Click to validate the answer.</a:t>
            </a:r>
          </a:p>
          <a:p>
            <a:endParaRPr lang="en-US" altLang="x-none"/>
          </a:p>
          <a:p>
            <a:r>
              <a:rPr lang="en-US" altLang="x-none"/>
              <a:t>Tell students: Those individuals who are homozygous for the </a:t>
            </a:r>
            <a:r>
              <a:rPr lang="en-US" altLang="x-none" i="1"/>
              <a:t>i </a:t>
            </a:r>
            <a:r>
              <a:rPr lang="en-US" altLang="x-none"/>
              <a:t>allele (</a:t>
            </a:r>
            <a:r>
              <a:rPr lang="en-US" altLang="x-none" i="1"/>
              <a:t>ii</a:t>
            </a:r>
            <a:r>
              <a:rPr lang="en-US" altLang="x-none"/>
              <a:t>) produce no antigen and are said to have blood type O. </a:t>
            </a:r>
          </a:p>
          <a:p>
            <a:endParaRPr lang="en-US" altLang="x-none"/>
          </a:p>
          <a:p>
            <a:r>
              <a:rPr lang="en-US" altLang="x-none"/>
              <a:t>Click to highlight the blood type.</a:t>
            </a:r>
          </a:p>
          <a:p>
            <a:endParaRPr lang="en-US" altLang="x-none"/>
          </a:p>
          <a:p>
            <a:r>
              <a:rPr lang="en-US" altLang="x-none"/>
              <a:t>Ask: Why are there only four different phenotypes when there are six different genotypes?</a:t>
            </a:r>
          </a:p>
          <a:p>
            <a:r>
              <a:rPr lang="en-US" altLang="x-none"/>
              <a:t>Answer: The allele for no antigens, </a:t>
            </a:r>
            <a:r>
              <a:rPr lang="en-US" altLang="x-none" i="1"/>
              <a:t>i, </a:t>
            </a:r>
            <a:r>
              <a:rPr lang="en-US" altLang="x-none"/>
              <a:t>is recessive to </a:t>
            </a:r>
            <a:r>
              <a:rPr lang="en-US" altLang="x-none" i="1"/>
              <a:t>I</a:t>
            </a:r>
            <a:r>
              <a:rPr lang="en-US" altLang="x-none" baseline="30000"/>
              <a:t>A</a:t>
            </a:r>
            <a:r>
              <a:rPr lang="en-US" altLang="x-none"/>
              <a:t> and </a:t>
            </a:r>
            <a:r>
              <a:rPr lang="en-US" altLang="x-none" i="1"/>
              <a:t>I</a:t>
            </a:r>
            <a:r>
              <a:rPr lang="en-US" altLang="x-none" baseline="30000"/>
              <a:t>B</a:t>
            </a:r>
            <a:r>
              <a:rPr lang="en-US" altLang="x-none"/>
              <a:t>. Thus, two different genotypes—</a:t>
            </a:r>
            <a:r>
              <a:rPr lang="en-US" altLang="x-none" i="1"/>
              <a:t>I</a:t>
            </a:r>
            <a:r>
              <a:rPr lang="en-US" altLang="x-none" baseline="30000"/>
              <a:t>A</a:t>
            </a:r>
            <a:r>
              <a:rPr lang="en-US" altLang="x-none" i="1"/>
              <a:t>I</a:t>
            </a:r>
            <a:r>
              <a:rPr lang="en-US" altLang="x-none" baseline="30000"/>
              <a:t>A</a:t>
            </a:r>
            <a:r>
              <a:rPr lang="en-US" altLang="x-none"/>
              <a:t> and </a:t>
            </a:r>
            <a:r>
              <a:rPr lang="en-US" altLang="x-none" i="1"/>
              <a:t>I</a:t>
            </a:r>
            <a:r>
              <a:rPr lang="en-US" altLang="x-none" baseline="30000"/>
              <a:t>A</a:t>
            </a:r>
            <a:r>
              <a:rPr lang="en-US" altLang="x-none" i="1"/>
              <a:t>i</a:t>
            </a:r>
            <a:r>
              <a:rPr lang="en-US" altLang="x-none"/>
              <a:t>—result in the A phenotype, and two other genotypes—</a:t>
            </a:r>
            <a:r>
              <a:rPr lang="en-US" altLang="x-none" i="1"/>
              <a:t>I</a:t>
            </a:r>
            <a:r>
              <a:rPr lang="en-US" altLang="x-none" baseline="30000"/>
              <a:t>B</a:t>
            </a:r>
            <a:r>
              <a:rPr lang="en-US" altLang="x-none" i="1"/>
              <a:t>I</a:t>
            </a:r>
            <a:r>
              <a:rPr lang="en-US" altLang="x-none" baseline="30000"/>
              <a:t>B</a:t>
            </a:r>
            <a:r>
              <a:rPr lang="en-US" altLang="x-none"/>
              <a:t> and </a:t>
            </a:r>
            <a:r>
              <a:rPr lang="en-US" altLang="x-none" i="1"/>
              <a:t>I</a:t>
            </a:r>
            <a:r>
              <a:rPr lang="en-US" altLang="x-none" baseline="30000"/>
              <a:t>B</a:t>
            </a:r>
            <a:r>
              <a:rPr lang="en-US" altLang="x-none" i="1"/>
              <a:t>i</a:t>
            </a:r>
            <a:r>
              <a:rPr lang="en-US" altLang="x-none"/>
              <a:t>—result in the B phenotype.</a:t>
            </a:r>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3873AFF0-EC41-FF4C-8299-C42E83FC76C0}" type="slidenum">
              <a:rPr lang="en-US" altLang="x-none">
                <a:latin typeface="Calibri" charset="0"/>
              </a:rPr>
              <a:pPr/>
              <a:t>33</a:t>
            </a:fld>
            <a:endParaRPr lang="en-US" altLang="x-none">
              <a:latin typeface="Calibri"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a:t>Define polygenic traits for students: Polygenic traits are produced by the interaction of several genes.  </a:t>
            </a:r>
          </a:p>
          <a:p>
            <a:endParaRPr lang="en-US" altLang="x-none"/>
          </a:p>
          <a:p>
            <a:r>
              <a:rPr lang="en-US" altLang="x-none"/>
              <a:t>Ask: How are multiple alleles different from polygenic traits? </a:t>
            </a:r>
          </a:p>
          <a:p>
            <a:r>
              <a:rPr lang="en-US" altLang="x-none"/>
              <a:t>Answer: Multiple alleles refers to different forms (alleles) for a single gene. Polygenic traits refers to multiple genes influencing a single trait. </a:t>
            </a:r>
          </a:p>
          <a:p>
            <a:endParaRPr lang="en-US" altLang="x-none"/>
          </a:p>
          <a:p>
            <a:r>
              <a:rPr lang="en-US" altLang="x-none"/>
              <a:t>Misconception Alert: Many students think that one gene is always responsible for one trait. Explain that such a case is actually rare. Most traits—such as hair and eye color in humans—are influenced by multiple genes.</a:t>
            </a:r>
          </a:p>
        </p:txBody>
      </p:sp>
      <p:sp>
        <p:nvSpPr>
          <p:cNvPr id="72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39B23D90-857E-EE46-9498-CF64459F25F0}" type="slidenum">
              <a:rPr lang="en-US" altLang="x-none">
                <a:latin typeface="Calibri" charset="0"/>
              </a:rPr>
              <a:pPr/>
              <a:t>34</a:t>
            </a:fld>
            <a:endParaRPr lang="en-US" altLang="x-none">
              <a:latin typeface="Calibri"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47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US" altLang="x-none" sz="1000"/>
              <a:t>Describe the example of the western white butterfly, which is found throughout western North America. Some people noticed over the years that western whites hatching in the summer had different color patterns on their wings than those hatching in the spring. Scientific studies showed the reason: Butterflies hatching in the shorter days of springtime had greater levels of pigment in their wings, making their markings appear darker than those hatching in the longer days of summer. In other words, the environment in which the butterflies develop influences the expression of their genes for wing coloration. Point out that pictures here are of buckeye butterflies, which show a similar pattern: They are darker in the summer than in the autumn. </a:t>
            </a:r>
          </a:p>
          <a:p>
            <a:pPr>
              <a:lnSpc>
                <a:spcPct val="80000"/>
              </a:lnSpc>
            </a:pPr>
            <a:endParaRPr lang="en-US" altLang="x-none" sz="1000"/>
          </a:p>
          <a:p>
            <a:pPr>
              <a:lnSpc>
                <a:spcPct val="80000"/>
              </a:lnSpc>
            </a:pPr>
            <a:r>
              <a:rPr lang="en-US" altLang="x-none" sz="1000"/>
              <a:t>Explain that the characteristics of any organism—whether plant, fruit fly, or human being—are not determined solely by the genes that organism inherits. Genes provide a plan for development, but how that plan unfolds also depends on the environment.</a:t>
            </a:r>
          </a:p>
          <a:p>
            <a:pPr>
              <a:lnSpc>
                <a:spcPct val="80000"/>
              </a:lnSpc>
            </a:pPr>
            <a:endParaRPr lang="en-US" altLang="x-none" sz="1000"/>
          </a:p>
          <a:p>
            <a:pPr>
              <a:lnSpc>
                <a:spcPct val="80000"/>
              </a:lnSpc>
            </a:pPr>
            <a:r>
              <a:rPr lang="en-US" altLang="x-none" sz="1000"/>
              <a:t>Ask for a volunteer to fill in the blanks verbally, reading the complete sentence. </a:t>
            </a:r>
          </a:p>
          <a:p>
            <a:pPr>
              <a:lnSpc>
                <a:spcPct val="80000"/>
              </a:lnSpc>
            </a:pPr>
            <a:endParaRPr lang="en-US" altLang="x-none" sz="1000"/>
          </a:p>
          <a:p>
            <a:pPr>
              <a:lnSpc>
                <a:spcPct val="80000"/>
              </a:lnSpc>
            </a:pPr>
            <a:r>
              <a:rPr lang="en-US" altLang="x-none" sz="1000"/>
              <a:t>Click to reveal the correct terms. </a:t>
            </a:r>
          </a:p>
          <a:p>
            <a:pPr>
              <a:lnSpc>
                <a:spcPct val="80000"/>
              </a:lnSpc>
            </a:pPr>
            <a:endParaRPr lang="en-US" altLang="x-none" sz="1000"/>
          </a:p>
          <a:p>
            <a:pPr>
              <a:lnSpc>
                <a:spcPct val="80000"/>
              </a:lnSpc>
            </a:pPr>
            <a:r>
              <a:rPr lang="en-US" altLang="x-none" sz="1000"/>
              <a:t>Ask students to consider in the case of the butterflies why being darker in the autumn than in the summer be useful. Explain that in order to fly effectively, the body temperature of the butterfly must be 28°C–40°C (about 84°F–104°F). Because the spring months are cooler in the West, greater pigmentation helps them reach the body temperature needed for flight. Similarly, in the hot summer months, less pigmentation enables the moths to avoid overheating. </a:t>
            </a:r>
          </a:p>
          <a:p>
            <a:pPr>
              <a:lnSpc>
                <a:spcPct val="80000"/>
              </a:lnSpc>
            </a:pPr>
            <a:endParaRPr lang="en-US" altLang="x-none" sz="1000"/>
          </a:p>
          <a:p>
            <a:pPr>
              <a:lnSpc>
                <a:spcPct val="80000"/>
              </a:lnSpc>
            </a:pPr>
            <a:r>
              <a:rPr lang="en-US" altLang="x-none" sz="1000"/>
              <a:t>Point out that </a:t>
            </a:r>
            <a:r>
              <a:rPr lang="ja-JP" altLang="en-US" sz="1000"/>
              <a:t>“</a:t>
            </a:r>
            <a:r>
              <a:rPr lang="en-US" altLang="ja-JP" sz="1000"/>
              <a:t>environment</a:t>
            </a:r>
            <a:r>
              <a:rPr lang="ja-JP" altLang="en-US" sz="1000"/>
              <a:t>”</a:t>
            </a:r>
            <a:r>
              <a:rPr lang="en-US" altLang="ja-JP" sz="1000"/>
              <a:t> refers to internal factors, too. For example, both men and women can have the genes for male pattern baldness, but baldness shows up more often in men because male hormones trigger the expression of the gene.</a:t>
            </a:r>
            <a:endParaRPr lang="en-US" altLang="x-none" sz="1000"/>
          </a:p>
        </p:txBody>
      </p:sp>
      <p:sp>
        <p:nvSpPr>
          <p:cNvPr id="747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E42869FB-9904-4E4D-A860-183B5FF777CA}" type="slidenum">
              <a:rPr lang="en-US" altLang="x-none">
                <a:latin typeface="Calibri" charset="0"/>
              </a:rPr>
              <a:pPr/>
              <a:t>35</a:t>
            </a:fld>
            <a:endParaRPr lang="en-US" altLang="x-none">
              <a:latin typeface="Calibri"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68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a:t>Read the lesson title </a:t>
            </a:r>
            <a:r>
              <a:rPr lang="en-US" altLang="ja-JP"/>
              <a:t>aloud to students.</a:t>
            </a:r>
            <a:endParaRPr lang="en-US" altLang="x-none"/>
          </a:p>
        </p:txBody>
      </p:sp>
      <p:sp>
        <p:nvSpPr>
          <p:cNvPr id="768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A382C329-DE3B-8F44-94B7-FC3A2DE4B9C2}" type="slidenum">
              <a:rPr lang="en-US" altLang="x-none">
                <a:latin typeface="Calibri" charset="0"/>
              </a:rPr>
              <a:pPr/>
              <a:t>36</a:t>
            </a:fld>
            <a:endParaRPr lang="en-US" altLang="x-none">
              <a:latin typeface="Calibri"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88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a:t>Click to show each of the learning objectives.</a:t>
            </a:r>
          </a:p>
          <a:p>
            <a:endParaRPr lang="en-US" altLang="x-none"/>
          </a:p>
          <a:p>
            <a:r>
              <a:rPr lang="en-US" altLang="x-none"/>
              <a:t>Ask: Do you know what a dog pedigree is?</a:t>
            </a:r>
          </a:p>
          <a:p>
            <a:r>
              <a:rPr lang="en-US" altLang="x-none"/>
              <a:t>Answer: A pedigree is a record of the family tree that typically includes at least three generations.</a:t>
            </a:r>
            <a:r>
              <a:rPr lang="en-US" altLang="x-none" i="1"/>
              <a:t> </a:t>
            </a:r>
          </a:p>
          <a:p>
            <a:endParaRPr lang="en-US" altLang="x-none"/>
          </a:p>
          <a:p>
            <a:r>
              <a:rPr lang="en-US" altLang="x-none"/>
              <a:t>Explain that a pedigree is often used to show a dog is a purebred, and it gives information about the dog</a:t>
            </a:r>
            <a:r>
              <a:rPr lang="ja-JP" altLang="en-US"/>
              <a:t>’</a:t>
            </a:r>
            <a:r>
              <a:rPr lang="en-US" altLang="ja-JP"/>
              <a:t>s background and any hereditary health problems in its bloodline. </a:t>
            </a:r>
          </a:p>
          <a:p>
            <a:endParaRPr lang="en-US" altLang="x-none"/>
          </a:p>
          <a:p>
            <a:r>
              <a:rPr lang="en-US" altLang="x-none"/>
              <a:t>Tell students: Human pedigrees also are used to show information about a person</a:t>
            </a:r>
            <a:r>
              <a:rPr lang="ja-JP" altLang="en-US"/>
              <a:t>’</a:t>
            </a:r>
            <a:r>
              <a:rPr lang="en-US" altLang="ja-JP"/>
              <a:t>s background, and can be used to trace genetic disorders.</a:t>
            </a:r>
          </a:p>
          <a:p>
            <a:endParaRPr lang="en-US" altLang="x-none"/>
          </a:p>
          <a:p>
            <a:r>
              <a:rPr lang="en-US" altLang="x-none"/>
              <a:t>Tell students: At the end of the presentation, you will be able to identify types of human chromosomes in a karyotype, describe patterns of inheritance of human traits, and explain how pedigrees are used to study human traits.</a:t>
            </a:r>
          </a:p>
        </p:txBody>
      </p:sp>
      <p:sp>
        <p:nvSpPr>
          <p:cNvPr id="788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56822221-4E9E-1D4E-ACA0-CB52FC5C46D9}" type="slidenum">
              <a:rPr lang="en-US" altLang="x-none">
                <a:latin typeface="Calibri" charset="0"/>
              </a:rPr>
              <a:pPr/>
              <a:t>37</a:t>
            </a:fld>
            <a:endParaRPr lang="en-US" altLang="x-none">
              <a:latin typeface="Calibri"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08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a:t>Tell students: A sex-linked gene is a gene located on a sex chromosome. </a:t>
            </a:r>
          </a:p>
          <a:p>
            <a:r>
              <a:rPr lang="en-US" altLang="x-none"/>
              <a:t>Genes on the Y chromosome are found only in males and are passed directly from father to son. </a:t>
            </a:r>
          </a:p>
          <a:p>
            <a:r>
              <a:rPr lang="en-US" altLang="x-none"/>
              <a:t>Genes located on the X chromosome are found in both sexes.</a:t>
            </a:r>
          </a:p>
          <a:p>
            <a:endParaRPr lang="en-US" altLang="x-none"/>
          </a:p>
          <a:p>
            <a:r>
              <a:rPr lang="en-US" altLang="x-none"/>
              <a:t>Help students explore sex-linked inheritance by examining a specific cross involving colorblindness. Tell students that doctors use images like the ones shown to test for colorblindness. </a:t>
            </a:r>
          </a:p>
          <a:p>
            <a:endParaRPr lang="en-US" altLang="x-none"/>
          </a:p>
          <a:p>
            <a:r>
              <a:rPr lang="en-US" altLang="x-none"/>
              <a:t>Have students construct a Punnett square to show a cross between a father with normal vision and a mother who is a carrier of the colorblindness trait.</a:t>
            </a:r>
          </a:p>
          <a:p>
            <a:endParaRPr lang="en-US" altLang="x-none"/>
          </a:p>
          <a:p>
            <a:r>
              <a:rPr lang="en-US" altLang="x-none"/>
              <a:t>Tell students to use the symbols </a:t>
            </a:r>
            <a:r>
              <a:rPr lang="en-US" altLang="x-none" i="1"/>
              <a:t>X</a:t>
            </a:r>
            <a:r>
              <a:rPr lang="en-US" altLang="x-none" i="1" baseline="30000"/>
              <a:t>B</a:t>
            </a:r>
            <a:r>
              <a:rPr lang="en-US" altLang="x-none"/>
              <a:t> to represent the dominant allele on the X chromosome and </a:t>
            </a:r>
            <a:r>
              <a:rPr lang="en-US" altLang="x-none" i="1"/>
              <a:t>X</a:t>
            </a:r>
            <a:r>
              <a:rPr lang="en-US" altLang="x-none" i="1" baseline="30000"/>
              <a:t>b</a:t>
            </a:r>
            <a:r>
              <a:rPr lang="en-US" altLang="x-none"/>
              <a:t> for the recessive one. </a:t>
            </a:r>
          </a:p>
          <a:p>
            <a:endParaRPr lang="en-US" altLang="x-none"/>
          </a:p>
          <a:p>
            <a:r>
              <a:rPr lang="en-US" altLang="x-none"/>
              <a:t>Ask: What percent of the children have normal vision?</a:t>
            </a:r>
          </a:p>
          <a:p>
            <a:r>
              <a:rPr lang="en-US" altLang="x-none"/>
              <a:t>Answer: 75 percent</a:t>
            </a:r>
          </a:p>
          <a:p>
            <a:endParaRPr lang="en-US" altLang="x-none"/>
          </a:p>
          <a:p>
            <a:r>
              <a:rPr lang="en-US" altLang="x-none"/>
              <a:t>Ask: Are both daughters carriers? Explain. </a:t>
            </a:r>
          </a:p>
          <a:p>
            <a:r>
              <a:rPr lang="en-US" altLang="x-none"/>
              <a:t>Answer: No, only one daughter has the </a:t>
            </a:r>
            <a:r>
              <a:rPr lang="en-US" altLang="x-none" i="1"/>
              <a:t>X</a:t>
            </a:r>
            <a:r>
              <a:rPr lang="en-US" altLang="x-none" i="1" baseline="30000"/>
              <a:t>b</a:t>
            </a:r>
            <a:r>
              <a:rPr lang="en-US" altLang="x-none"/>
              <a:t> allele.</a:t>
            </a:r>
          </a:p>
        </p:txBody>
      </p:sp>
      <p:sp>
        <p:nvSpPr>
          <p:cNvPr id="808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F7DC1A41-F611-CF4F-9482-DBBFAE0273A7}" type="slidenum">
              <a:rPr lang="en-US" altLang="x-none">
                <a:latin typeface="Calibri" charset="0"/>
              </a:rPr>
              <a:pPr/>
              <a:t>38</a:t>
            </a:fld>
            <a:endParaRPr lang="en-US" altLang="x-none">
              <a:latin typeface="Calibri"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29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a:t>Ask: Given the complexities of genetics, how would you go about determining whether a trait is caused by a dominant or recessive allele and whether the gene for that trait is autosomal or sex-linked?</a:t>
            </a:r>
          </a:p>
          <a:p>
            <a:r>
              <a:rPr lang="en-US" altLang="x-none"/>
              <a:t>Answer: by applying Mendel</a:t>
            </a:r>
            <a:r>
              <a:rPr lang="ja-JP" altLang="en-US"/>
              <a:t>’</a:t>
            </a:r>
            <a:r>
              <a:rPr lang="en-US" altLang="ja-JP"/>
              <a:t>s basic principles of genetics</a:t>
            </a:r>
          </a:p>
          <a:p>
            <a:endParaRPr lang="en-US" altLang="x-none"/>
          </a:p>
          <a:p>
            <a:r>
              <a:rPr lang="en-US" altLang="x-none"/>
              <a:t>Ask: How would you analyze the pattern of inheritance followed by a particular trait?</a:t>
            </a:r>
          </a:p>
          <a:p>
            <a:r>
              <a:rPr lang="en-US" altLang="x-none"/>
              <a:t>Answer: You can use a chart that shows the relationships within a family. Such a chart is called a pedigree.</a:t>
            </a:r>
          </a:p>
          <a:p>
            <a:endParaRPr lang="en-US" altLang="x-none"/>
          </a:p>
          <a:p>
            <a:r>
              <a:rPr lang="en-US" altLang="x-none"/>
              <a:t>A pedigree shows the presence or absence of a trait according to the relationships among parents, siblings, and offspring. </a:t>
            </a:r>
          </a:p>
          <a:p>
            <a:r>
              <a:rPr lang="en-US" altLang="x-none"/>
              <a:t>It can be used for any species, not just humans.</a:t>
            </a:r>
          </a:p>
          <a:p>
            <a:endParaRPr lang="en-US" altLang="x-none"/>
          </a:p>
          <a:p>
            <a:r>
              <a:rPr lang="en-US" altLang="x-none"/>
              <a:t>Tell students: In a pedigree chart, a circle represents a female and a square represents a male. A horizontal line connecting a male and a female represents a marriage and a vertical line and a bracket connect the parents to their children. Last, tell them that a shaded circle or square indicates that a person expresses the trait, while one that is not shaded indicates that a person does not express the trait.</a:t>
            </a:r>
          </a:p>
        </p:txBody>
      </p:sp>
      <p:sp>
        <p:nvSpPr>
          <p:cNvPr id="829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1A5F09C5-CFAA-0D46-BB2F-7176956810AD}" type="slidenum">
              <a:rPr lang="en-US" altLang="x-none">
                <a:latin typeface="Calibri" charset="0"/>
              </a:rPr>
              <a:pPr/>
              <a:t>39</a:t>
            </a:fld>
            <a:endParaRPr lang="en-US" altLang="x-none">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a:t>Ask students to describe the general process of pollination in plants. Point out that pea plants also have the ability to self-pollinate, meaning a single individual can produce offspring. </a:t>
            </a:r>
          </a:p>
          <a:p>
            <a:endParaRPr lang="en-US" altLang="x-none"/>
          </a:p>
          <a:p>
            <a:r>
              <a:rPr lang="en-US" altLang="x-none"/>
              <a:t>Explain that, although Mendel did not have our modern understanding of genes and alleles, he did understand that male parts of a flower produce male sex cells (sperm) and that female parts of a flower produce female sex cells (eggs), and that these cells join in the process fertilization. Be sure students understand the difference between pollination and fertilization. </a:t>
            </a:r>
          </a:p>
          <a:p>
            <a:endParaRPr lang="en-US" altLang="x-none"/>
          </a:p>
          <a:p>
            <a:r>
              <a:rPr lang="en-US" altLang="x-none"/>
              <a:t>Misconception Alert: Students may think that self-pollination is a form of asexual reproduction. Explain that, while offspring are produced from only one parent, each offspring forms from the fusion of male and female cells. </a:t>
            </a: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5BAEC627-06A0-A145-B4D5-808427E7E8B5}" type="slidenum">
              <a:rPr lang="en-US" altLang="x-none" sz="1200">
                <a:latin typeface="Calibri" charset="0"/>
              </a:rPr>
              <a:pPr/>
              <a:t>4</a:t>
            </a:fld>
            <a:endParaRPr lang="en-US" altLang="x-none" sz="1200">
              <a:latin typeface="Calibri" charset="0"/>
            </a:endParaRPr>
          </a:p>
        </p:txBody>
      </p:sp>
    </p:spTree>
    <p:extLst>
      <p:ext uri="{BB962C8B-B14F-4D97-AF65-F5344CB8AC3E}">
        <p14:creationId xmlns:p14="http://schemas.microsoft.com/office/powerpoint/2010/main" val="1979983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a:t>Ask students to describe what they notice about the flowers shown here compared to the flower on the last slide. Guide them to realize that in the last slide the flower had both male and female structures. Here, the flowers have only male or female structures. </a:t>
            </a:r>
          </a:p>
          <a:p>
            <a:endParaRPr lang="en-US" altLang="x-none"/>
          </a:p>
          <a:p>
            <a:r>
              <a:rPr lang="en-US" altLang="x-none"/>
              <a:t>Explain that Mendel removed reproductive structures from pea flowers so that only one set remained. </a:t>
            </a:r>
          </a:p>
          <a:p>
            <a:endParaRPr lang="en-US" altLang="x-none"/>
          </a:p>
          <a:p>
            <a:r>
              <a:rPr lang="en-US" altLang="x-none"/>
              <a:t>Ask: What do you think Mendel was trying to prevent by removing one set of reproductive structures? Why? </a:t>
            </a:r>
          </a:p>
          <a:p>
            <a:r>
              <a:rPr lang="en-US" altLang="x-none"/>
              <a:t>Answer: He was trying to prevent the flowers from self-pollinating. He wanted to be able to control which plants were being crossed. </a:t>
            </a:r>
          </a:p>
          <a:p>
            <a:endParaRPr lang="en-US" altLang="x-none"/>
          </a:p>
          <a:p>
            <a:r>
              <a:rPr lang="en-US" altLang="x-none"/>
              <a:t>Explain that the diagram shows the method Mendel used to cross pea plants. Ask a volunteer to describe what the figure is showing. </a:t>
            </a:r>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F232AD37-5EAF-5444-BB2B-49CE53C50D65}" type="slidenum">
              <a:rPr lang="en-US" altLang="x-none" sz="1200">
                <a:latin typeface="Calibri" charset="0"/>
              </a:rPr>
              <a:pPr/>
              <a:t>5</a:t>
            </a:fld>
            <a:endParaRPr lang="en-US" altLang="x-none" sz="1200">
              <a:latin typeface="Calibri" charset="0"/>
            </a:endParaRPr>
          </a:p>
        </p:txBody>
      </p:sp>
    </p:spTree>
    <p:extLst>
      <p:ext uri="{BB962C8B-B14F-4D97-AF65-F5344CB8AC3E}">
        <p14:creationId xmlns:p14="http://schemas.microsoft.com/office/powerpoint/2010/main" val="2064660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dirty="0"/>
              <a:t>Point out that Mendel was looking at seven characteristics in pea plants. His goal was to look for patterns in the traits across generations. </a:t>
            </a:r>
          </a:p>
          <a:p>
            <a:endParaRPr lang="en-US" altLang="x-none" dirty="0"/>
          </a:p>
          <a:p>
            <a:r>
              <a:rPr lang="en-US" altLang="x-none" dirty="0"/>
              <a:t>Misconception Alert: Emphasize to students that in Mendel</a:t>
            </a:r>
            <a:r>
              <a:rPr lang="ja-JP" altLang="en-US" dirty="0"/>
              <a:t>’</a:t>
            </a:r>
            <a:r>
              <a:rPr lang="en-US" altLang="ja-JP" dirty="0"/>
              <a:t>s day, the terminology we use of genes, alleles, and chromosomes was unknown. </a:t>
            </a:r>
            <a:endParaRPr lang="en-US" altLang="x-none" dirty="0"/>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A42549EB-D069-B846-B9F5-9A94C5F98DE8}" type="slidenum">
              <a:rPr lang="en-US" altLang="x-none" sz="1200">
                <a:latin typeface="Calibri" charset="0"/>
              </a:rPr>
              <a:pPr/>
              <a:t>6</a:t>
            </a:fld>
            <a:endParaRPr lang="en-US" altLang="x-none" sz="1200">
              <a:latin typeface="Calibri" charset="0"/>
            </a:endParaRPr>
          </a:p>
        </p:txBody>
      </p:sp>
    </p:spTree>
    <p:extLst>
      <p:ext uri="{BB962C8B-B14F-4D97-AF65-F5344CB8AC3E}">
        <p14:creationId xmlns:p14="http://schemas.microsoft.com/office/powerpoint/2010/main" val="1373351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a:t>Emphasize that Mendel</a:t>
            </a:r>
            <a:r>
              <a:rPr lang="ja-JP" altLang="en-US"/>
              <a:t>’</a:t>
            </a:r>
            <a:r>
              <a:rPr lang="en-US" altLang="ja-JP"/>
              <a:t>s first conclusion from his experiments was that an individual</a:t>
            </a:r>
            <a:r>
              <a:rPr lang="ja-JP" altLang="en-US"/>
              <a:t>’</a:t>
            </a:r>
            <a:r>
              <a:rPr lang="en-US" altLang="ja-JP"/>
              <a:t>s characteristics are determined by factors that are passed from one parental generation to the next. </a:t>
            </a:r>
          </a:p>
          <a:p>
            <a:endParaRPr lang="en-US" altLang="x-none"/>
          </a:p>
          <a:p>
            <a:r>
              <a:rPr lang="en-US" altLang="x-none"/>
              <a:t>Explain that today we can talk about genes that govern particular characteristics and the different alleles that control the different versions of those characteristics. But for Mendel, he could consider only the traits themselves. What he called factors, today we call </a:t>
            </a:r>
            <a:r>
              <a:rPr lang="ja-JP" altLang="en-US"/>
              <a:t>“</a:t>
            </a:r>
            <a:r>
              <a:rPr lang="en-US" altLang="ja-JP"/>
              <a:t>genes.</a:t>
            </a:r>
            <a:r>
              <a:rPr lang="ja-JP" altLang="en-US"/>
              <a:t>”</a:t>
            </a:r>
            <a:r>
              <a:rPr lang="en-US" altLang="ja-JP"/>
              <a:t> The different versions of a gene that produce the different traits (for example, yellow seeds versus green seeds) are called alleles.</a:t>
            </a:r>
          </a:p>
          <a:p>
            <a:endParaRPr lang="en-US" altLang="x-none"/>
          </a:p>
          <a:p>
            <a:r>
              <a:rPr lang="en-US" altLang="x-none"/>
              <a:t>Ask students to consider the characteristic shown here (seed color) in terms of genes and alleles. </a:t>
            </a:r>
          </a:p>
          <a:p>
            <a:endParaRPr lang="en-US" altLang="x-none"/>
          </a:p>
          <a:p>
            <a:r>
              <a:rPr lang="en-US" altLang="x-none"/>
              <a:t>Click to reveal three sentences and three blanks.</a:t>
            </a:r>
          </a:p>
          <a:p>
            <a:endParaRPr lang="en-US" altLang="x-none"/>
          </a:p>
          <a:p>
            <a:r>
              <a:rPr lang="en-US" altLang="x-none"/>
              <a:t>Have volunteers fill in the blanks by responding verbally. </a:t>
            </a:r>
          </a:p>
          <a:p>
            <a:endParaRPr lang="en-US" altLang="x-none"/>
          </a:p>
          <a:p>
            <a:r>
              <a:rPr lang="en-US" altLang="x-none"/>
              <a:t>Click to reveal the correct answers. </a:t>
            </a:r>
          </a:p>
          <a:p>
            <a:endParaRPr lang="en-US" altLang="x-none"/>
          </a:p>
          <a:p>
            <a:r>
              <a:rPr lang="en-US" altLang="x-none"/>
              <a:t>Explain how some traits show a pattern of dominance, </a:t>
            </a:r>
            <a:r>
              <a:rPr lang="ja-JP" altLang="en-US"/>
              <a:t>“</a:t>
            </a:r>
            <a:r>
              <a:rPr lang="en-US" altLang="ja-JP"/>
              <a:t>masking</a:t>
            </a:r>
            <a:r>
              <a:rPr lang="ja-JP" altLang="en-US"/>
              <a:t>”</a:t>
            </a:r>
            <a:r>
              <a:rPr lang="en-US" altLang="ja-JP"/>
              <a:t> another, recessive, trait. </a:t>
            </a:r>
          </a:p>
          <a:p>
            <a:endParaRPr lang="en-US" altLang="x-none"/>
          </a:p>
          <a:p>
            <a:r>
              <a:rPr lang="en-US" altLang="x-none"/>
              <a:t>Challenge students to think like Mendel. Ask them to imagine they crossed two plants: one with green seeds and one with yellow. The offspring of the plant produced only yellow seeds. Ask them what they could infer about the green and yellow seed color traits. </a:t>
            </a:r>
          </a:p>
          <a:p>
            <a:endParaRPr lang="en-US" altLang="x-none"/>
          </a:p>
          <a:p>
            <a:r>
              <a:rPr lang="en-US" altLang="x-none"/>
              <a:t>Ask: How would the results of the cross change if green seed color were dominant to yellow seed color? </a:t>
            </a:r>
          </a:p>
          <a:p>
            <a:r>
              <a:rPr lang="en-US" altLang="x-none"/>
              <a:t>Answer: The offspring of a green-yellow cross would have green seeds. </a:t>
            </a:r>
          </a:p>
          <a:p>
            <a:endParaRPr lang="en-US" altLang="x-none"/>
          </a:p>
          <a:p>
            <a:r>
              <a:rPr lang="en-US" altLang="x-none"/>
              <a:t>Misconception Alert: Students may sometimes get the impression, when considering traits such as pod color, seed color, or seed shape, that the structures themselves are somehow being </a:t>
            </a:r>
            <a:r>
              <a:rPr lang="ja-JP" altLang="en-US"/>
              <a:t>“</a:t>
            </a:r>
            <a:r>
              <a:rPr lang="en-US" altLang="ja-JP"/>
              <a:t>crossed.</a:t>
            </a:r>
            <a:r>
              <a:rPr lang="ja-JP" altLang="en-US"/>
              <a:t>”</a:t>
            </a:r>
            <a:r>
              <a:rPr lang="en-US" altLang="ja-JP"/>
              <a:t> Remind students that these structures are traits of full plants, and that the results of the crosses refer to the traits shown by the offspring plant. </a:t>
            </a:r>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FEA5826F-B6AC-B140-9DED-9A033E8F6F71}" type="slidenum">
              <a:rPr lang="en-US" altLang="x-none" sz="1200">
                <a:latin typeface="Calibri" charset="0"/>
              </a:rPr>
              <a:pPr/>
              <a:t>7</a:t>
            </a:fld>
            <a:endParaRPr lang="en-US" altLang="x-none" sz="1200">
              <a:latin typeface="Calibri" charset="0"/>
            </a:endParaRPr>
          </a:p>
        </p:txBody>
      </p:sp>
    </p:spTree>
    <p:extLst>
      <p:ext uri="{BB962C8B-B14F-4D97-AF65-F5344CB8AC3E}">
        <p14:creationId xmlns:p14="http://schemas.microsoft.com/office/powerpoint/2010/main" val="201346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a:t>Explain that Mendel</a:t>
            </a:r>
            <a:r>
              <a:rPr lang="ja-JP" altLang="en-US"/>
              <a:t>’</a:t>
            </a:r>
            <a:r>
              <a:rPr lang="en-US" altLang="ja-JP"/>
              <a:t>s second conclusion is called the principle of dominance. </a:t>
            </a:r>
          </a:p>
          <a:p>
            <a:endParaRPr lang="en-US" altLang="x-none"/>
          </a:p>
          <a:p>
            <a:r>
              <a:rPr lang="en-US" altLang="x-none"/>
              <a:t>Read the first bullet point aloud. Ask for a volunteer to explain what is meant by the terms </a:t>
            </a:r>
            <a:r>
              <a:rPr lang="ja-JP" altLang="en-US"/>
              <a:t>“</a:t>
            </a:r>
            <a:r>
              <a:rPr lang="en-US" altLang="ja-JP"/>
              <a:t>dominant</a:t>
            </a:r>
            <a:r>
              <a:rPr lang="ja-JP" altLang="en-US"/>
              <a:t>”</a:t>
            </a:r>
            <a:r>
              <a:rPr lang="en-US" altLang="ja-JP"/>
              <a:t> and </a:t>
            </a:r>
            <a:r>
              <a:rPr lang="ja-JP" altLang="en-US"/>
              <a:t>“</a:t>
            </a:r>
            <a:r>
              <a:rPr lang="en-US" altLang="ja-JP"/>
              <a:t>recessive.</a:t>
            </a:r>
            <a:r>
              <a:rPr lang="ja-JP" altLang="en-US"/>
              <a:t>”</a:t>
            </a:r>
            <a:endParaRPr lang="en-US" altLang="ja-JP"/>
          </a:p>
          <a:p>
            <a:endParaRPr lang="en-US" altLang="x-none"/>
          </a:p>
          <a:p>
            <a:r>
              <a:rPr lang="en-US" altLang="x-none"/>
              <a:t>Click to reveal the second bullet and ask a student to read it aloud. </a:t>
            </a:r>
          </a:p>
          <a:p>
            <a:endParaRPr lang="en-US" altLang="x-none"/>
          </a:p>
          <a:p>
            <a:r>
              <a:rPr lang="en-US" altLang="x-none"/>
              <a:t>Click to reveal the third bullet and ask a different student to read it aloud. </a:t>
            </a:r>
          </a:p>
          <a:p>
            <a:endParaRPr lang="en-US" altLang="x-none"/>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764D9E2B-1504-AD48-9FD0-679989FE96FB}" type="slidenum">
              <a:rPr lang="en-US" altLang="x-none" sz="1200">
                <a:latin typeface="Calibri" charset="0"/>
              </a:rPr>
              <a:pPr/>
              <a:t>8</a:t>
            </a:fld>
            <a:endParaRPr lang="en-US" altLang="x-none" sz="1200">
              <a:latin typeface="Calibri" charset="0"/>
            </a:endParaRPr>
          </a:p>
        </p:txBody>
      </p:sp>
    </p:spTree>
    <p:extLst>
      <p:ext uri="{BB962C8B-B14F-4D97-AF65-F5344CB8AC3E}">
        <p14:creationId xmlns:p14="http://schemas.microsoft.com/office/powerpoint/2010/main" val="885275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a:t>Step students through the figure, describing the results of crosses of plants with contrasting traits for a given feature. </a:t>
            </a:r>
          </a:p>
          <a:p>
            <a:endParaRPr lang="en-US" altLang="x-none"/>
          </a:p>
          <a:p>
            <a:r>
              <a:rPr lang="en-US" altLang="x-none"/>
              <a:t>Ask: What does it mean for the trait of roundness to be to be dominant in the F1 generation?</a:t>
            </a:r>
          </a:p>
          <a:p>
            <a:r>
              <a:rPr lang="en-US" altLang="x-none"/>
              <a:t>Answer: If a plant has one allele for round and one for wrinkled, the offspring will have a round seed shape. </a:t>
            </a:r>
          </a:p>
          <a:p>
            <a:endParaRPr lang="en-US" altLang="x-none"/>
          </a:p>
          <a:p>
            <a:r>
              <a:rPr lang="en-US" altLang="x-none"/>
              <a:t>Challenge students to figure out the pattern that Mendel saw for the F1 generation. </a:t>
            </a:r>
          </a:p>
          <a:p>
            <a:endParaRPr lang="en-US" altLang="x-none"/>
          </a:p>
          <a:p>
            <a:r>
              <a:rPr lang="en-US" altLang="x-none"/>
              <a:t>Ask: What pattern do you see in the offspring? </a:t>
            </a:r>
          </a:p>
          <a:p>
            <a:r>
              <a:rPr lang="en-US" altLang="x-none"/>
              <a:t>Answer: All offspring had traits of only one parent. </a:t>
            </a:r>
          </a:p>
          <a:p>
            <a:endParaRPr lang="en-US" altLang="x-none"/>
          </a:p>
          <a:p>
            <a:r>
              <a:rPr lang="en-US" altLang="x-none"/>
              <a:t>Click to reveal the statement summarizing Mendel</a:t>
            </a:r>
            <a:r>
              <a:rPr lang="ja-JP" altLang="en-US"/>
              <a:t>’</a:t>
            </a:r>
            <a:r>
              <a:rPr lang="en-US" altLang="ja-JP"/>
              <a:t>s findings. </a:t>
            </a: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2497A554-6762-E94E-B406-D4BF37F22CBB}" type="slidenum">
              <a:rPr lang="en-US" altLang="x-none" sz="1200">
                <a:latin typeface="Calibri" charset="0"/>
              </a:rPr>
              <a:pPr/>
              <a:t>9</a:t>
            </a:fld>
            <a:endParaRPr lang="en-US" altLang="x-none" sz="1200">
              <a:latin typeface="Calibri" charset="0"/>
            </a:endParaRPr>
          </a:p>
        </p:txBody>
      </p:sp>
    </p:spTree>
    <p:extLst>
      <p:ext uri="{BB962C8B-B14F-4D97-AF65-F5344CB8AC3E}">
        <p14:creationId xmlns:p14="http://schemas.microsoft.com/office/powerpoint/2010/main" val="1444847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0"/>
            <a:ext cx="914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p:nvCxnSpPr>
        <p:spPr>
          <a:xfrm>
            <a:off x="457200" y="2111375"/>
            <a:ext cx="0" cy="110172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2111375"/>
            <a:ext cx="123190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8699500" y="2103438"/>
            <a:ext cx="0" cy="110172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7454900" y="2111375"/>
            <a:ext cx="123190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548640"/>
            <a:ext cx="8229600" cy="1188720"/>
          </a:xfrm>
          <a:prstGeom prst="rect">
            <a:avLst/>
          </a:prstGeom>
        </p:spPr>
        <p:txBody>
          <a:bodyPr lIns="0" tIns="0" rIns="0" bIns="0"/>
          <a:lstStyle/>
          <a:p>
            <a:r>
              <a:rPr lang="en-US" smtClean="0"/>
              <a:t>Click to edit Master title style</a:t>
            </a:r>
            <a:endParaRPr lang="en-US" dirty="0"/>
          </a:p>
        </p:txBody>
      </p:sp>
    </p:spTree>
    <p:extLst>
      <p:ext uri="{BB962C8B-B14F-4D97-AF65-F5344CB8AC3E}">
        <p14:creationId xmlns:p14="http://schemas.microsoft.com/office/powerpoint/2010/main" val="2130105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sson Objectives Page">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0"/>
            <a:ext cx="914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548640"/>
            <a:ext cx="8229600" cy="548640"/>
          </a:xfrm>
          <a:prstGeom prst="rect">
            <a:avLst/>
          </a:prstGeom>
        </p:spPr>
        <p:txBody>
          <a:bodyPr lIns="0" tIns="0" rIns="0" bIns="0"/>
          <a:lstStyle>
            <a:lvl1pPr>
              <a:defRPr sz="3200">
                <a:solidFill>
                  <a:srgbClr val="0072BC"/>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457200" y="1188720"/>
            <a:ext cx="8229600" cy="5212080"/>
          </a:xfrm>
          <a:prstGeom prst="rect">
            <a:avLst/>
          </a:prstGeom>
        </p:spPr>
        <p:txBody>
          <a:bodyPr lIns="0" tIns="0" rIns="0" bIns="0"/>
          <a:lstStyle>
            <a:lvl1pPr marL="342900" indent="-342900">
              <a:buClr>
                <a:schemeClr val="bg2">
                  <a:lumMod val="65000"/>
                </a:schemeClr>
              </a:buClr>
              <a:buFont typeface="Wingdings" pitchFamily="2" charset="2"/>
              <a:buChar char="§"/>
              <a:defRPr sz="2400">
                <a:solidFill>
                  <a:srgbClr val="000000"/>
                </a:solidFill>
                <a:latin typeface="Arial" pitchFamily="34" charset="0"/>
                <a:cs typeface="Arial" pitchFamily="34" charset="0"/>
              </a:defRPr>
            </a:lvl1pPr>
            <a:lvl2pPr marL="742950" indent="-285750">
              <a:buClr>
                <a:schemeClr val="bg2">
                  <a:lumMod val="65000"/>
                </a:schemeClr>
              </a:buClr>
              <a:buFont typeface="Wingdings" pitchFamily="2" charset="2"/>
              <a:buChar char="§"/>
              <a:defRPr sz="2400">
                <a:solidFill>
                  <a:srgbClr val="000000"/>
                </a:solidFill>
                <a:latin typeface="Arial" pitchFamily="34" charset="0"/>
                <a:cs typeface="Arial" pitchFamily="34" charset="0"/>
              </a:defRPr>
            </a:lvl2pPr>
            <a:lvl3pPr marL="1143000" indent="-228600">
              <a:buClr>
                <a:schemeClr val="bg2">
                  <a:lumMod val="65000"/>
                </a:schemeClr>
              </a:buClr>
              <a:buFont typeface="Wingdings" pitchFamily="2" charset="2"/>
              <a:buChar char="§"/>
              <a:defRPr sz="2400">
                <a:solidFill>
                  <a:srgbClr val="000000"/>
                </a:solidFill>
                <a:latin typeface="Arial" pitchFamily="34" charset="0"/>
                <a:cs typeface="Arial" pitchFamily="34" charset="0"/>
              </a:defRPr>
            </a:lvl3pPr>
            <a:lvl4pPr marL="1600200" indent="-228600">
              <a:buClr>
                <a:schemeClr val="bg2">
                  <a:lumMod val="65000"/>
                </a:schemeClr>
              </a:buClr>
              <a:buFont typeface="Wingdings" pitchFamily="2" charset="2"/>
              <a:buChar char="§"/>
              <a:defRPr sz="2400">
                <a:solidFill>
                  <a:srgbClr val="000000"/>
                </a:solidFill>
                <a:latin typeface="Arial" pitchFamily="34" charset="0"/>
                <a:cs typeface="Arial" pitchFamily="34" charset="0"/>
              </a:defRPr>
            </a:lvl4pPr>
            <a:lvl5pPr marL="2057400" indent="-228600">
              <a:buClr>
                <a:schemeClr val="bg2">
                  <a:lumMod val="65000"/>
                </a:schemeClr>
              </a:buClr>
              <a:buFont typeface="Wingdings" pitchFamily="2" charset="2"/>
              <a:buChar char="§"/>
              <a:defRPr sz="2400">
                <a:solidFill>
                  <a:srgbClr val="000000"/>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24642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sson Page with red outlines">
    <p:spTree>
      <p:nvGrpSpPr>
        <p:cNvPr id="1" name=""/>
        <p:cNvGrpSpPr/>
        <p:nvPr/>
      </p:nvGrpSpPr>
      <p:grpSpPr>
        <a:xfrm>
          <a:off x="0" y="0"/>
          <a:ext cx="0" cy="0"/>
          <a:chOff x="0" y="0"/>
          <a:chExt cx="0" cy="0"/>
        </a:xfrm>
      </p:grpSpPr>
      <p:cxnSp>
        <p:nvCxnSpPr>
          <p:cNvPr id="6" name="Straight Connector 5"/>
          <p:cNvCxnSpPr/>
          <p:nvPr/>
        </p:nvCxnSpPr>
        <p:spPr>
          <a:xfrm>
            <a:off x="452438" y="301625"/>
            <a:ext cx="8229600" cy="0"/>
          </a:xfrm>
          <a:prstGeom prst="line">
            <a:avLst/>
          </a:prstGeom>
          <a:ln w="25400">
            <a:solidFill>
              <a:srgbClr val="0072BC"/>
            </a:solidFill>
          </a:ln>
        </p:spPr>
        <p:style>
          <a:lnRef idx="1">
            <a:schemeClr val="accent1"/>
          </a:lnRef>
          <a:fillRef idx="0">
            <a:schemeClr val="accent1"/>
          </a:fillRef>
          <a:effectRef idx="0">
            <a:schemeClr val="accent1"/>
          </a:effectRef>
          <a:fontRef idx="minor">
            <a:schemeClr val="tx1"/>
          </a:fontRef>
        </p:style>
      </p:cxnSp>
      <p:sp>
        <p:nvSpPr>
          <p:cNvPr id="3" name="Title 1"/>
          <p:cNvSpPr>
            <a:spLocks noGrp="1"/>
          </p:cNvSpPr>
          <p:nvPr>
            <p:ph type="title"/>
          </p:nvPr>
        </p:nvSpPr>
        <p:spPr>
          <a:xfrm>
            <a:off x="457200" y="384048"/>
            <a:ext cx="8229600" cy="548640"/>
          </a:xfrm>
          <a:prstGeom prst="rect">
            <a:avLst/>
          </a:prstGeom>
        </p:spPr>
        <p:txBody>
          <a:bodyPr lIns="0" tIns="0" rIns="0" bIns="0"/>
          <a:lstStyle>
            <a:lvl1pPr>
              <a:defRPr sz="3200">
                <a:solidFill>
                  <a:srgbClr val="0072BC"/>
                </a:solidFill>
              </a:defRPr>
            </a:lvl1pPr>
          </a:lstStyle>
          <a:p>
            <a:r>
              <a:rPr lang="en-US" smtClean="0"/>
              <a:t>Click to edit Master title style</a:t>
            </a:r>
            <a:endParaRPr lang="en-US" dirty="0"/>
          </a:p>
        </p:txBody>
      </p:sp>
      <p:sp>
        <p:nvSpPr>
          <p:cNvPr id="5" name="Picture Placeholder 5"/>
          <p:cNvSpPr>
            <a:spLocks noGrp="1"/>
          </p:cNvSpPr>
          <p:nvPr>
            <p:ph type="pic" sz="quarter" idx="11"/>
          </p:nvPr>
        </p:nvSpPr>
        <p:spPr>
          <a:xfrm>
            <a:off x="452438" y="4236441"/>
            <a:ext cx="8229600" cy="2432648"/>
          </a:xfrm>
          <a:prstGeom prst="rect">
            <a:avLst/>
          </a:prstGeom>
        </p:spPr>
        <p:txBody>
          <a:bodyPr/>
          <a:lstStyle>
            <a:lvl1pPr marL="0" indent="0">
              <a:buClr>
                <a:schemeClr val="bg2">
                  <a:lumMod val="65000"/>
                </a:schemeClr>
              </a:buClr>
              <a:buFont typeface="Wingdings" pitchFamily="2" charset="2"/>
              <a:buNone/>
              <a:defRPr sz="2400">
                <a:solidFill>
                  <a:srgbClr val="000000"/>
                </a:solidFill>
              </a:defRPr>
            </a:lvl1pPr>
          </a:lstStyle>
          <a:p>
            <a:pPr lvl="0"/>
            <a:r>
              <a:rPr lang="en-US" noProof="0" dirty="0" smtClean="0"/>
              <a:t>Click icon to add picture</a:t>
            </a:r>
            <a:endParaRPr lang="en-US" noProof="0" dirty="0"/>
          </a:p>
        </p:txBody>
      </p:sp>
      <p:sp>
        <p:nvSpPr>
          <p:cNvPr id="7" name="Text Placeholder 9"/>
          <p:cNvSpPr>
            <a:spLocks noGrp="1"/>
          </p:cNvSpPr>
          <p:nvPr>
            <p:ph type="body" sz="quarter" idx="12"/>
          </p:nvPr>
        </p:nvSpPr>
        <p:spPr>
          <a:xfrm>
            <a:off x="452438" y="1097280"/>
            <a:ext cx="8229600" cy="2864590"/>
          </a:xfrm>
          <a:prstGeom prst="rect">
            <a:avLst/>
          </a:prstGeom>
        </p:spPr>
        <p:txBody>
          <a:bodyPr lIns="0" tIns="0" rIns="0" bIns="0"/>
          <a:lstStyle>
            <a:lvl1pPr marL="0" indent="0">
              <a:buClr>
                <a:schemeClr val="bg2">
                  <a:lumMod val="65000"/>
                </a:schemeClr>
              </a:buClr>
              <a:buFont typeface="Wingdings" pitchFamily="2" charset="2"/>
              <a:buNone/>
              <a:defRPr sz="2400">
                <a:solidFill>
                  <a:srgbClr val="000000"/>
                </a:solidFill>
              </a:defRPr>
            </a:lvl1pPr>
            <a:lvl2pPr marL="457200" indent="0">
              <a:buClr>
                <a:schemeClr val="bg2">
                  <a:lumMod val="65000"/>
                </a:schemeClr>
              </a:buClr>
              <a:buNone/>
              <a:defRPr sz="2400">
                <a:solidFill>
                  <a:srgbClr val="000000"/>
                </a:solidFill>
              </a:defRPr>
            </a:lvl2pPr>
            <a:lvl3pPr>
              <a:buClr>
                <a:schemeClr val="bg2">
                  <a:lumMod val="65000"/>
                </a:schemeClr>
              </a:buClr>
              <a:defRPr sz="2400">
                <a:solidFill>
                  <a:srgbClr val="000000"/>
                </a:solidFill>
              </a:defRPr>
            </a:lvl3pPr>
            <a:lvl4pPr>
              <a:buClr>
                <a:schemeClr val="bg2">
                  <a:lumMod val="65000"/>
                </a:schemeClr>
              </a:buClr>
              <a:defRPr sz="2400">
                <a:solidFill>
                  <a:srgbClr val="000000"/>
                </a:solidFill>
              </a:defRPr>
            </a:lvl4pPr>
            <a:lvl5pPr>
              <a:buClr>
                <a:schemeClr val="bg2">
                  <a:lumMod val="65000"/>
                </a:schemeClr>
              </a:buClr>
              <a:defRPr sz="2400">
                <a:solidFill>
                  <a:srgbClr val="000000"/>
                </a:solidFill>
              </a:defRPr>
            </a:lvl5pPr>
          </a:lstStyle>
          <a:p>
            <a:pPr lvl="0"/>
            <a:r>
              <a:rPr lang="en-US" smtClean="0"/>
              <a:t>Click to edit Master text styles</a:t>
            </a:r>
          </a:p>
        </p:txBody>
      </p:sp>
    </p:spTree>
    <p:extLst>
      <p:ext uri="{BB962C8B-B14F-4D97-AF65-F5344CB8AC3E}">
        <p14:creationId xmlns:p14="http://schemas.microsoft.com/office/powerpoint/2010/main" val="501171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sson Page with Answer Key">
    <p:spTree>
      <p:nvGrpSpPr>
        <p:cNvPr id="1" name=""/>
        <p:cNvGrpSpPr/>
        <p:nvPr/>
      </p:nvGrpSpPr>
      <p:grpSpPr>
        <a:xfrm>
          <a:off x="0" y="0"/>
          <a:ext cx="0" cy="0"/>
          <a:chOff x="0" y="0"/>
          <a:chExt cx="0" cy="0"/>
        </a:xfrm>
      </p:grpSpPr>
      <p:cxnSp>
        <p:nvCxnSpPr>
          <p:cNvPr id="4" name="Straight Connector 3"/>
          <p:cNvCxnSpPr/>
          <p:nvPr/>
        </p:nvCxnSpPr>
        <p:spPr>
          <a:xfrm>
            <a:off x="452438" y="301625"/>
            <a:ext cx="8229600" cy="0"/>
          </a:xfrm>
          <a:prstGeom prst="line">
            <a:avLst/>
          </a:prstGeom>
          <a:ln w="25400">
            <a:solidFill>
              <a:srgbClr val="0072BC"/>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2286000" y="1006475"/>
            <a:ext cx="0" cy="110172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286000" y="1006475"/>
            <a:ext cx="123190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286000" y="6721475"/>
            <a:ext cx="123190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286000" y="5622925"/>
            <a:ext cx="0" cy="110172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Title 1"/>
          <p:cNvSpPr>
            <a:spLocks noGrp="1"/>
          </p:cNvSpPr>
          <p:nvPr>
            <p:ph type="title"/>
          </p:nvPr>
        </p:nvSpPr>
        <p:spPr>
          <a:xfrm>
            <a:off x="457200" y="384048"/>
            <a:ext cx="8229600" cy="548640"/>
          </a:xfrm>
          <a:prstGeom prst="rect">
            <a:avLst/>
          </a:prstGeom>
        </p:spPr>
        <p:txBody>
          <a:bodyPr lIns="0" tIns="0" rIns="0" bIns="0"/>
          <a:lstStyle>
            <a:lvl1pPr>
              <a:defRPr sz="3200">
                <a:solidFill>
                  <a:srgbClr val="0072BC"/>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7563016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cxnSp>
        <p:nvCxnSpPr>
          <p:cNvPr id="12" name="Straight Connector 11"/>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Lst>
  <p:timing>
    <p:tnLst>
      <p:par>
        <p:cTn id="1" dur="indefinite" restart="never" nodeType="tmRoot"/>
      </p:par>
    </p:tnLst>
  </p:timing>
  <p:txStyles>
    <p:titleStyle>
      <a:lvl1pPr algn="l" rtl="0" eaLnBrk="0" fontAlgn="base" hangingPunct="0">
        <a:spcBef>
          <a:spcPct val="0"/>
        </a:spcBef>
        <a:spcAft>
          <a:spcPct val="0"/>
        </a:spcAft>
        <a:defRPr sz="3600" b="1" kern="1200">
          <a:solidFill>
            <a:srgbClr val="000000"/>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3600" b="1">
          <a:solidFill>
            <a:srgbClr val="000000"/>
          </a:solidFill>
          <a:latin typeface="Arial" charset="0"/>
          <a:ea typeface="ＭＳ Ｐゴシック" charset="0"/>
          <a:cs typeface="Arial" charset="0"/>
        </a:defRPr>
      </a:lvl2pPr>
      <a:lvl3pPr algn="l" rtl="0" eaLnBrk="0" fontAlgn="base" hangingPunct="0">
        <a:spcBef>
          <a:spcPct val="0"/>
        </a:spcBef>
        <a:spcAft>
          <a:spcPct val="0"/>
        </a:spcAft>
        <a:defRPr sz="3600" b="1">
          <a:solidFill>
            <a:srgbClr val="000000"/>
          </a:solidFill>
          <a:latin typeface="Arial" charset="0"/>
          <a:ea typeface="ＭＳ Ｐゴシック" charset="0"/>
          <a:cs typeface="Arial" charset="0"/>
        </a:defRPr>
      </a:lvl3pPr>
      <a:lvl4pPr algn="l" rtl="0" eaLnBrk="0" fontAlgn="base" hangingPunct="0">
        <a:spcBef>
          <a:spcPct val="0"/>
        </a:spcBef>
        <a:spcAft>
          <a:spcPct val="0"/>
        </a:spcAft>
        <a:defRPr sz="3600" b="1">
          <a:solidFill>
            <a:srgbClr val="000000"/>
          </a:solidFill>
          <a:latin typeface="Arial" charset="0"/>
          <a:ea typeface="ＭＳ Ｐゴシック" charset="0"/>
          <a:cs typeface="Arial" charset="0"/>
        </a:defRPr>
      </a:lvl4pPr>
      <a:lvl5pPr algn="l" rtl="0" eaLnBrk="0" fontAlgn="base" hangingPunct="0">
        <a:spcBef>
          <a:spcPct val="0"/>
        </a:spcBef>
        <a:spcAft>
          <a:spcPct val="0"/>
        </a:spcAft>
        <a:defRPr sz="3600" b="1">
          <a:solidFill>
            <a:srgbClr val="000000"/>
          </a:solidFill>
          <a:latin typeface="Arial" charset="0"/>
          <a:ea typeface="ＭＳ Ｐゴシック" charset="0"/>
          <a:cs typeface="Arial" charset="0"/>
        </a:defRPr>
      </a:lvl5pPr>
      <a:lvl6pPr marL="457200" algn="l" rtl="0" eaLnBrk="1" fontAlgn="base" hangingPunct="1">
        <a:spcBef>
          <a:spcPct val="0"/>
        </a:spcBef>
        <a:spcAft>
          <a:spcPct val="0"/>
        </a:spcAft>
        <a:defRPr sz="3600" b="1">
          <a:solidFill>
            <a:srgbClr val="000000"/>
          </a:solidFill>
          <a:latin typeface="Arial" charset="0"/>
          <a:cs typeface="Arial" charset="0"/>
        </a:defRPr>
      </a:lvl6pPr>
      <a:lvl7pPr marL="914400" algn="l" rtl="0" eaLnBrk="1" fontAlgn="base" hangingPunct="1">
        <a:spcBef>
          <a:spcPct val="0"/>
        </a:spcBef>
        <a:spcAft>
          <a:spcPct val="0"/>
        </a:spcAft>
        <a:defRPr sz="3600" b="1">
          <a:solidFill>
            <a:srgbClr val="000000"/>
          </a:solidFill>
          <a:latin typeface="Arial" charset="0"/>
          <a:cs typeface="Arial" charset="0"/>
        </a:defRPr>
      </a:lvl7pPr>
      <a:lvl8pPr marL="1371600" algn="l" rtl="0" eaLnBrk="1" fontAlgn="base" hangingPunct="1">
        <a:spcBef>
          <a:spcPct val="0"/>
        </a:spcBef>
        <a:spcAft>
          <a:spcPct val="0"/>
        </a:spcAft>
        <a:defRPr sz="3600" b="1">
          <a:solidFill>
            <a:srgbClr val="000000"/>
          </a:solidFill>
          <a:latin typeface="Arial" charset="0"/>
          <a:cs typeface="Arial" charset="0"/>
        </a:defRPr>
      </a:lvl8pPr>
      <a:lvl9pPr marL="1828800" algn="l" rtl="0" eaLnBrk="1" fontAlgn="base" hangingPunct="1">
        <a:spcBef>
          <a:spcPct val="0"/>
        </a:spcBef>
        <a:spcAft>
          <a:spcPct val="0"/>
        </a:spcAft>
        <a:defRPr sz="3600" b="1">
          <a:solidFill>
            <a:srgbClr val="000000"/>
          </a:solidFill>
          <a:latin typeface="Arial" charset="0"/>
          <a:cs typeface="Arial" charset="0"/>
        </a:defRPr>
      </a:lvl9pPr>
    </p:titleStyle>
    <p:bodyStyle>
      <a:lvl1pPr marL="342900" indent="-342900" algn="l" rtl="0" eaLnBrk="0" fontAlgn="base" hangingPunct="0">
        <a:spcBef>
          <a:spcPts val="600"/>
        </a:spcBef>
        <a:spcAft>
          <a:spcPct val="0"/>
        </a:spcAft>
        <a:buClr>
          <a:schemeClr val="tx1"/>
        </a:buClr>
        <a:buFont typeface="Arial" charset="0"/>
        <a:buChar char="•"/>
        <a:defRPr sz="1600" kern="1200">
          <a:solidFill>
            <a:schemeClr val="tx2"/>
          </a:solidFill>
          <a:latin typeface="Arial" pitchFamily="34" charset="0"/>
          <a:ea typeface="ＭＳ Ｐゴシック" charset="0"/>
          <a:cs typeface="Arial" pitchFamily="34" charset="0"/>
        </a:defRPr>
      </a:lvl1pPr>
      <a:lvl2pPr marL="742950" indent="-285750" algn="l" rtl="0" eaLnBrk="0" fontAlgn="base" hangingPunct="0">
        <a:spcBef>
          <a:spcPts val="600"/>
        </a:spcBef>
        <a:spcAft>
          <a:spcPct val="0"/>
        </a:spcAft>
        <a:buClr>
          <a:schemeClr val="tx1"/>
        </a:buClr>
        <a:buFont typeface="Arial" charset="0"/>
        <a:buChar char="–"/>
        <a:defRPr sz="1400" kern="1200">
          <a:solidFill>
            <a:schemeClr val="tx2"/>
          </a:solidFill>
          <a:latin typeface="Arial" pitchFamily="34" charset="0"/>
          <a:ea typeface="Arial" charset="0"/>
          <a:cs typeface="Arial" pitchFamily="34" charset="0"/>
        </a:defRPr>
      </a:lvl2pPr>
      <a:lvl3pPr marL="1143000" indent="-228600" algn="l" rtl="0" eaLnBrk="0" fontAlgn="base" hangingPunct="0">
        <a:spcBef>
          <a:spcPts val="600"/>
        </a:spcBef>
        <a:spcAft>
          <a:spcPct val="0"/>
        </a:spcAft>
        <a:buClr>
          <a:schemeClr val="tx1"/>
        </a:buClr>
        <a:buFont typeface="Arial" charset="0"/>
        <a:buChar char="•"/>
        <a:defRPr sz="1200" kern="1200">
          <a:solidFill>
            <a:schemeClr val="tx2"/>
          </a:solidFill>
          <a:latin typeface="Arial" pitchFamily="34" charset="0"/>
          <a:ea typeface="Arial" charset="0"/>
          <a:cs typeface="Arial" pitchFamily="34" charset="0"/>
        </a:defRPr>
      </a:lvl3pPr>
      <a:lvl4pPr marL="1600200" indent="-228600" algn="l" rtl="0" eaLnBrk="0" fontAlgn="base" hangingPunct="0">
        <a:spcBef>
          <a:spcPts val="600"/>
        </a:spcBef>
        <a:spcAft>
          <a:spcPct val="0"/>
        </a:spcAft>
        <a:buClr>
          <a:schemeClr val="tx1"/>
        </a:buClr>
        <a:buFont typeface="Arial" charset="0"/>
        <a:buChar char="–"/>
        <a:defRPr sz="1100" kern="1200">
          <a:solidFill>
            <a:schemeClr val="tx2"/>
          </a:solidFill>
          <a:latin typeface="Arial" pitchFamily="34" charset="0"/>
          <a:ea typeface="Arial" charset="0"/>
          <a:cs typeface="Arial" pitchFamily="34" charset="0"/>
        </a:defRPr>
      </a:lvl4pPr>
      <a:lvl5pPr marL="2057400" indent="-228600" algn="l" rtl="0" eaLnBrk="0" fontAlgn="base" hangingPunct="0">
        <a:spcBef>
          <a:spcPts val="600"/>
        </a:spcBef>
        <a:spcAft>
          <a:spcPct val="0"/>
        </a:spcAft>
        <a:buClr>
          <a:schemeClr val="tx1"/>
        </a:buClr>
        <a:buFont typeface="Arial" charset="0"/>
        <a:buChar char="»"/>
        <a:defRPr sz="1100" kern="1200">
          <a:solidFill>
            <a:schemeClr val="tx2"/>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3.jpeg"/><Relationship Id="rId6" Type="http://schemas.openxmlformats.org/officeDocument/2006/relationships/image" Target="../media/image4.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4.xml"/><Relationship Id="rId5" Type="http://schemas.openxmlformats.org/officeDocument/2006/relationships/image" Target="../media/image15.jpeg"/><Relationship Id="rId6" Type="http://schemas.openxmlformats.org/officeDocument/2006/relationships/image" Target="../media/image4.png"/><Relationship Id="rId1" Type="http://schemas.microsoft.com/office/2007/relationships/media" Target="../media/media9.m4a"/><Relationship Id="rId2" Type="http://schemas.openxmlformats.org/officeDocument/2006/relationships/audio" Target="../media/media9.m4a"/></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8.xml"/><Relationship Id="rId5" Type="http://schemas.openxmlformats.org/officeDocument/2006/relationships/image" Target="../media/image17.jpeg"/><Relationship Id="rId6" Type="http://schemas.openxmlformats.org/officeDocument/2006/relationships/image" Target="../media/image4.png"/><Relationship Id="rId1" Type="http://schemas.microsoft.com/office/2007/relationships/media" Target="../media/media10.m4a"/><Relationship Id="rId2" Type="http://schemas.openxmlformats.org/officeDocument/2006/relationships/audio" Target="../media/media10.m4a"/></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0.xml"/><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4.png"/><Relationship Id="rId1" Type="http://schemas.microsoft.com/office/2007/relationships/media" Target="../media/media11.m4a"/><Relationship Id="rId2" Type="http://schemas.openxmlformats.org/officeDocument/2006/relationships/audio" Target="../media/media11.m4a"/></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image" Target="../media/image20.png"/><Relationship Id="rId5" Type="http://schemas.openxmlformats.org/officeDocument/2006/relationships/image" Target="../media/image4.png"/><Relationship Id="rId1" Type="http://schemas.microsoft.com/office/2007/relationships/media" Target="../media/media12.m4a"/><Relationship Id="rId2" Type="http://schemas.openxmlformats.org/officeDocument/2006/relationships/audio" Target="../media/media12.m4a"/></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1.xml"/><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4.png"/><Relationship Id="rId1" Type="http://schemas.microsoft.com/office/2007/relationships/media" Target="../media/media13.m4a"/><Relationship Id="rId2" Type="http://schemas.openxmlformats.org/officeDocument/2006/relationships/audio" Target="../media/media13.m4a"/></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2.xml"/><Relationship Id="rId5" Type="http://schemas.openxmlformats.org/officeDocument/2006/relationships/image" Target="../media/image23.jpeg"/><Relationship Id="rId6" Type="http://schemas.openxmlformats.org/officeDocument/2006/relationships/image" Target="../media/image4.png"/><Relationship Id="rId1" Type="http://schemas.microsoft.com/office/2007/relationships/media" Target="../media/media14.m4a"/><Relationship Id="rId2" Type="http://schemas.openxmlformats.org/officeDocument/2006/relationships/audio" Target="../media/media14.m4a"/></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image" Target="../media/image24.png"/><Relationship Id="rId5" Type="http://schemas.openxmlformats.org/officeDocument/2006/relationships/image" Target="../media/image4.png"/><Relationship Id="rId1" Type="http://schemas.microsoft.com/office/2007/relationships/media" Target="../media/media15.m4a"/><Relationship Id="rId2" Type="http://schemas.openxmlformats.org/officeDocument/2006/relationships/audio" Target="../media/media15.m4a"/></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3.xml"/><Relationship Id="rId5" Type="http://schemas.openxmlformats.org/officeDocument/2006/relationships/image" Target="../media/image25.jpeg"/><Relationship Id="rId6" Type="http://schemas.openxmlformats.org/officeDocument/2006/relationships/image" Target="../media/image4.png"/><Relationship Id="rId1" Type="http://schemas.microsoft.com/office/2007/relationships/media" Target="../media/media16.m4a"/><Relationship Id="rId2" Type="http://schemas.openxmlformats.org/officeDocument/2006/relationships/audio" Target="../media/media16.m4a"/></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26.xml"/><Relationship Id="rId5" Type="http://schemas.openxmlformats.org/officeDocument/2006/relationships/image" Target="../media/image26.jpeg"/><Relationship Id="rId6" Type="http://schemas.openxmlformats.org/officeDocument/2006/relationships/image" Target="../media/image4.png"/><Relationship Id="rId1" Type="http://schemas.microsoft.com/office/2007/relationships/media" Target="../media/media17.m4a"/><Relationship Id="rId2" Type="http://schemas.openxmlformats.org/officeDocument/2006/relationships/audio" Target="../media/media17.m4a"/></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3.xml"/><Relationship Id="rId5" Type="http://schemas.openxmlformats.org/officeDocument/2006/relationships/image" Target="../media/image5.jpg"/><Relationship Id="rId6" Type="http://schemas.openxmlformats.org/officeDocument/2006/relationships/image" Target="../media/image4.png"/><Relationship Id="rId1" Type="http://schemas.microsoft.com/office/2007/relationships/media" Target="../media/media2.m4a"/><Relationship Id="rId2" Type="http://schemas.openxmlformats.org/officeDocument/2006/relationships/audio" Target="../media/media2.m4a"/></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8.xml"/><Relationship Id="rId5" Type="http://schemas.openxmlformats.org/officeDocument/2006/relationships/image" Target="../media/image27.jpeg"/><Relationship Id="rId6" Type="http://schemas.openxmlformats.org/officeDocument/2006/relationships/image" Target="../media/image4.png"/><Relationship Id="rId1" Type="http://schemas.microsoft.com/office/2007/relationships/media" Target="../media/media18.m4a"/><Relationship Id="rId2" Type="http://schemas.openxmlformats.org/officeDocument/2006/relationships/audio" Target="../media/media18.m4a"/></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9.xml"/><Relationship Id="rId5" Type="http://schemas.openxmlformats.org/officeDocument/2006/relationships/image" Target="../media/image28.jpeg"/><Relationship Id="rId6" Type="http://schemas.openxmlformats.org/officeDocument/2006/relationships/image" Target="../media/image4.png"/><Relationship Id="rId1" Type="http://schemas.microsoft.com/office/2007/relationships/media" Target="../media/media19.m4a"/><Relationship Id="rId2" Type="http://schemas.openxmlformats.org/officeDocument/2006/relationships/audio" Target="../media/media19.m4a"/></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30.xml"/><Relationship Id="rId5" Type="http://schemas.openxmlformats.org/officeDocument/2006/relationships/image" Target="../media/image29.jpeg"/><Relationship Id="rId6" Type="http://schemas.openxmlformats.org/officeDocument/2006/relationships/image" Target="../media/image4.png"/><Relationship Id="rId1" Type="http://schemas.microsoft.com/office/2007/relationships/media" Target="../media/media20.m4a"/><Relationship Id="rId2" Type="http://schemas.openxmlformats.org/officeDocument/2006/relationships/audio" Target="../media/media20.m4a"/></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31.xml"/><Relationship Id="rId5" Type="http://schemas.openxmlformats.org/officeDocument/2006/relationships/image" Target="../media/image30.jpeg"/><Relationship Id="rId6" Type="http://schemas.openxmlformats.org/officeDocument/2006/relationships/image" Target="../media/image4.png"/><Relationship Id="rId1" Type="http://schemas.microsoft.com/office/2007/relationships/media" Target="../media/media21.m4a"/><Relationship Id="rId2" Type="http://schemas.openxmlformats.org/officeDocument/2006/relationships/audio" Target="../media/media21.m4a"/></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32.xml"/><Relationship Id="rId5" Type="http://schemas.openxmlformats.org/officeDocument/2006/relationships/image" Target="../media/image4.png"/><Relationship Id="rId1" Type="http://schemas.microsoft.com/office/2007/relationships/media" Target="../media/media22.m4a"/><Relationship Id="rId2" Type="http://schemas.openxmlformats.org/officeDocument/2006/relationships/audio" Target="../media/media22.m4a"/></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33.xml"/><Relationship Id="rId5" Type="http://schemas.openxmlformats.org/officeDocument/2006/relationships/image" Target="../media/image31.jpeg"/><Relationship Id="rId6" Type="http://schemas.openxmlformats.org/officeDocument/2006/relationships/image" Target="../media/image32.jpeg"/><Relationship Id="rId7" Type="http://schemas.openxmlformats.org/officeDocument/2006/relationships/image" Target="../media/image4.png"/><Relationship Id="rId1" Type="http://schemas.microsoft.com/office/2007/relationships/media" Target="../media/media23.m4a"/><Relationship Id="rId2" Type="http://schemas.openxmlformats.org/officeDocument/2006/relationships/audio" Target="../media/media23.m4a"/></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36.xml"/><Relationship Id="rId5" Type="http://schemas.openxmlformats.org/officeDocument/2006/relationships/image" Target="../media/image34.jpeg"/><Relationship Id="rId6" Type="http://schemas.openxmlformats.org/officeDocument/2006/relationships/image" Target="../media/image4.png"/><Relationship Id="rId1" Type="http://schemas.microsoft.com/office/2007/relationships/media" Target="../media/media24.m4a"/><Relationship Id="rId2" Type="http://schemas.openxmlformats.org/officeDocument/2006/relationships/audio" Target="../media/media24.m4a"/></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37.xml"/><Relationship Id="rId5" Type="http://schemas.openxmlformats.org/officeDocument/2006/relationships/image" Target="../media/image35.jpeg"/><Relationship Id="rId6" Type="http://schemas.openxmlformats.org/officeDocument/2006/relationships/image" Target="../media/image4.png"/><Relationship Id="rId1" Type="http://schemas.microsoft.com/office/2007/relationships/media" Target="../media/media25.m4a"/><Relationship Id="rId2" Type="http://schemas.openxmlformats.org/officeDocument/2006/relationships/audio" Target="../media/media25.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4.xml"/><Relationship Id="rId5" Type="http://schemas.openxmlformats.org/officeDocument/2006/relationships/image" Target="../media/image6.jpeg"/><Relationship Id="rId6" Type="http://schemas.openxmlformats.org/officeDocument/2006/relationships/image" Target="../media/image4.png"/><Relationship Id="rId1" Type="http://schemas.microsoft.com/office/2007/relationships/media" Target="../media/media3.m4a"/><Relationship Id="rId2" Type="http://schemas.openxmlformats.org/officeDocument/2006/relationships/audio" Target="../media/media3.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5.xml"/><Relationship Id="rId5" Type="http://schemas.openxmlformats.org/officeDocument/2006/relationships/image" Target="../media/image7.jpeg"/><Relationship Id="rId6" Type="http://schemas.openxmlformats.org/officeDocument/2006/relationships/image" Target="../media/image4.png"/><Relationship Id="rId1" Type="http://schemas.microsoft.com/office/2007/relationships/media" Target="../media/media4.m4a"/><Relationship Id="rId2" Type="http://schemas.openxmlformats.org/officeDocument/2006/relationships/audio" Target="../media/media4.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xml"/><Relationship Id="rId5" Type="http://schemas.openxmlformats.org/officeDocument/2006/relationships/image" Target="../media/image8.emf"/><Relationship Id="rId6" Type="http://schemas.openxmlformats.org/officeDocument/2006/relationships/image" Target="../media/image4.png"/><Relationship Id="rId1" Type="http://schemas.microsoft.com/office/2007/relationships/media" Target="../media/media5.m4a"/><Relationship Id="rId2" Type="http://schemas.openxmlformats.org/officeDocument/2006/relationships/audio" Target="../media/media5.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7.xml"/><Relationship Id="rId5" Type="http://schemas.openxmlformats.org/officeDocument/2006/relationships/image" Target="../media/image9.jpeg"/><Relationship Id="rId6" Type="http://schemas.openxmlformats.org/officeDocument/2006/relationships/image" Target="../media/image4.png"/><Relationship Id="rId1" Type="http://schemas.microsoft.com/office/2007/relationships/media" Target="../media/media6.m4a"/><Relationship Id="rId2" Type="http://schemas.openxmlformats.org/officeDocument/2006/relationships/audio" Target="../media/media6.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8.xml"/><Relationship Id="rId5" Type="http://schemas.openxmlformats.org/officeDocument/2006/relationships/image" Target="../media/image4.png"/><Relationship Id="rId1" Type="http://schemas.microsoft.com/office/2007/relationships/media" Target="../media/media7.m4a"/><Relationship Id="rId2" Type="http://schemas.openxmlformats.org/officeDocument/2006/relationships/audio" Target="../media/media7.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9.xml"/><Relationship Id="rId5" Type="http://schemas.openxmlformats.org/officeDocument/2006/relationships/image" Target="../media/image10.jpeg"/><Relationship Id="rId6" Type="http://schemas.openxmlformats.org/officeDocument/2006/relationships/image" Target="../media/image4.png"/><Relationship Id="rId1" Type="http://schemas.microsoft.com/office/2007/relationships/media" Target="../media/media8.m4a"/><Relationship Id="rId2" Type="http://schemas.openxmlformats.org/officeDocument/2006/relationships/audio" Target="../media/media8.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x-none">
                <a:latin typeface="Arial" charset="0"/>
                <a:ea typeface="ＭＳ Ｐゴシック" charset="-128"/>
              </a:rPr>
              <a:t>The Work of Gregor Mendel</a:t>
            </a:r>
          </a:p>
        </p:txBody>
      </p:sp>
      <p:pic>
        <p:nvPicPr>
          <p:cNvPr id="8194"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608080"/>
            <a:ext cx="7545029" cy="4106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ntro to Genetic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56513" y="2159795"/>
            <a:ext cx="1501588" cy="1501588"/>
          </a:xfrm>
          <a:prstGeom prst="rect">
            <a:avLst/>
          </a:prstGeom>
        </p:spPr>
      </p:pic>
    </p:spTree>
    <p:extLst>
      <p:ext uri="{BB962C8B-B14F-4D97-AF65-F5344CB8AC3E}">
        <p14:creationId xmlns:p14="http://schemas.microsoft.com/office/powerpoint/2010/main" val="13739472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7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bwMode="auto">
          <a:xfrm>
            <a:off x="1485900" y="1145383"/>
            <a:ext cx="6172200" cy="4119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x-none">
                <a:latin typeface="Arial" charset="0"/>
                <a:ea typeface="ＭＳ Ｐゴシック" charset="-128"/>
              </a:rPr>
              <a:t>Segregation</a:t>
            </a:r>
          </a:p>
        </p:txBody>
      </p:sp>
      <p:pic>
        <p:nvPicPr>
          <p:cNvPr id="2662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3891" y="2063354"/>
            <a:ext cx="4010025"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5"/>
          <p:cNvSpPr txBox="1">
            <a:spLocks noChangeArrowheads="1"/>
          </p:cNvSpPr>
          <p:nvPr/>
        </p:nvSpPr>
        <p:spPr bwMode="auto">
          <a:xfrm>
            <a:off x="1401366" y="1649016"/>
            <a:ext cx="5759910"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1650" b="1">
                <a:solidFill>
                  <a:srgbClr val="000000"/>
                </a:solidFill>
              </a:rPr>
              <a:t>Segregation: </a:t>
            </a:r>
            <a:r>
              <a:rPr lang="en-US" altLang="x-none" sz="1650">
                <a:solidFill>
                  <a:srgbClr val="000000"/>
                </a:solidFill>
              </a:rPr>
              <a:t>separation of alleles during gamete formation</a:t>
            </a:r>
          </a:p>
        </p:txBody>
      </p:sp>
    </p:spTree>
    <p:extLst>
      <p:ext uri="{BB962C8B-B14F-4D97-AF65-F5344CB8AC3E}">
        <p14:creationId xmlns:p14="http://schemas.microsoft.com/office/powerpoint/2010/main" val="19614284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bwMode="auto">
          <a:xfrm>
            <a:off x="1485900" y="1145383"/>
            <a:ext cx="6172200" cy="4119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x-none">
                <a:latin typeface="Arial" charset="0"/>
                <a:ea typeface="ＭＳ Ｐゴシック" charset="-128"/>
              </a:rPr>
              <a:t>The F</a:t>
            </a:r>
            <a:r>
              <a:rPr lang="en-US" altLang="x-none" baseline="-25000">
                <a:latin typeface="Arial" charset="0"/>
                <a:ea typeface="ＭＳ Ｐゴシック" charset="-128"/>
              </a:rPr>
              <a:t>1</a:t>
            </a:r>
            <a:r>
              <a:rPr lang="en-US" altLang="x-none">
                <a:latin typeface="Arial" charset="0"/>
                <a:ea typeface="ＭＳ Ｐゴシック" charset="-128"/>
              </a:rPr>
              <a:t> Generation</a:t>
            </a:r>
          </a:p>
        </p:txBody>
      </p:sp>
      <p:sp>
        <p:nvSpPr>
          <p:cNvPr id="28674" name="Line 35"/>
          <p:cNvSpPr>
            <a:spLocks noChangeShapeType="1"/>
          </p:cNvSpPr>
          <p:nvPr/>
        </p:nvSpPr>
        <p:spPr bwMode="auto">
          <a:xfrm>
            <a:off x="1653778" y="2917031"/>
            <a:ext cx="1624013" cy="1191"/>
          </a:xfrm>
          <a:prstGeom prst="line">
            <a:avLst/>
          </a:prstGeom>
          <a:noFill/>
          <a:ln w="38100">
            <a:solidFill>
              <a:srgbClr val="0072B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675" name="Line 35"/>
          <p:cNvSpPr>
            <a:spLocks noChangeShapeType="1"/>
          </p:cNvSpPr>
          <p:nvPr/>
        </p:nvSpPr>
        <p:spPr bwMode="auto">
          <a:xfrm>
            <a:off x="1663303" y="3854055"/>
            <a:ext cx="1624013" cy="1190"/>
          </a:xfrm>
          <a:prstGeom prst="line">
            <a:avLst/>
          </a:prstGeom>
          <a:noFill/>
          <a:ln w="38100">
            <a:solidFill>
              <a:srgbClr val="0072B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TextBox 7"/>
          <p:cNvSpPr txBox="1">
            <a:spLocks noChangeArrowheads="1"/>
          </p:cNvSpPr>
          <p:nvPr/>
        </p:nvSpPr>
        <p:spPr bwMode="auto">
          <a:xfrm>
            <a:off x="1909763" y="2578895"/>
            <a:ext cx="979179"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1650">
                <a:solidFill>
                  <a:srgbClr val="FF0000"/>
                </a:solidFill>
              </a:rPr>
              <a:t>P parent</a:t>
            </a:r>
          </a:p>
        </p:txBody>
      </p:sp>
      <p:sp>
        <p:nvSpPr>
          <p:cNvPr id="9" name="TextBox 8"/>
          <p:cNvSpPr txBox="1">
            <a:spLocks noChangeArrowheads="1"/>
          </p:cNvSpPr>
          <p:nvPr/>
        </p:nvSpPr>
        <p:spPr bwMode="auto">
          <a:xfrm>
            <a:off x="1816895" y="3523060"/>
            <a:ext cx="1258101"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1650">
                <a:solidFill>
                  <a:srgbClr val="FF0000"/>
                </a:solidFill>
              </a:rPr>
              <a:t>F</a:t>
            </a:r>
            <a:r>
              <a:rPr lang="en-US" altLang="x-none" sz="1650" baseline="-25000">
                <a:solidFill>
                  <a:srgbClr val="FF0000"/>
                </a:solidFill>
              </a:rPr>
              <a:t>1</a:t>
            </a:r>
            <a:r>
              <a:rPr lang="en-US" altLang="x-none" sz="1650">
                <a:solidFill>
                  <a:srgbClr val="FF0000"/>
                </a:solidFill>
              </a:rPr>
              <a:t> offspring</a:t>
            </a:r>
          </a:p>
        </p:txBody>
      </p:sp>
      <p:pic>
        <p:nvPicPr>
          <p:cNvPr id="2867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36195" y="2263378"/>
            <a:ext cx="3346847" cy="1937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35392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bwMode="auto">
          <a:xfrm>
            <a:off x="1485900" y="1145383"/>
            <a:ext cx="6172200" cy="4119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x-none">
                <a:latin typeface="Arial" charset="0"/>
                <a:ea typeface="ＭＳ Ｐゴシック" charset="-128"/>
              </a:rPr>
              <a:t>The F</a:t>
            </a:r>
            <a:r>
              <a:rPr lang="en-US" altLang="x-none" baseline="-25000">
                <a:latin typeface="Arial" charset="0"/>
                <a:ea typeface="ＭＳ Ｐゴシック" charset="-128"/>
              </a:rPr>
              <a:t>2</a:t>
            </a:r>
            <a:r>
              <a:rPr lang="en-US" altLang="x-none">
                <a:latin typeface="Arial" charset="0"/>
                <a:ea typeface="ＭＳ Ｐゴシック" charset="-128"/>
              </a:rPr>
              <a:t> Generation</a:t>
            </a:r>
          </a:p>
        </p:txBody>
      </p:sp>
      <p:pic>
        <p:nvPicPr>
          <p:cNvPr id="30722" name="Picture 4"/>
          <p:cNvPicPr>
            <a:picLocks noChangeAspect="1"/>
          </p:cNvPicPr>
          <p:nvPr/>
        </p:nvPicPr>
        <p:blipFill>
          <a:blip r:embed="rId3">
            <a:extLst>
              <a:ext uri="{28A0092B-C50C-407E-A947-70E740481C1C}">
                <a14:useLocalDpi xmlns:a14="http://schemas.microsoft.com/office/drawing/2010/main" val="0"/>
              </a:ext>
            </a:extLst>
          </a:blip>
          <a:srcRect b="40508"/>
          <a:stretch>
            <a:fillRect/>
          </a:stretch>
        </p:blipFill>
        <p:spPr bwMode="auto">
          <a:xfrm>
            <a:off x="3882628" y="2625328"/>
            <a:ext cx="3976688" cy="1175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Placeholder 3"/>
          <p:cNvSpPr>
            <a:spLocks noGrp="1"/>
          </p:cNvSpPr>
          <p:nvPr>
            <p:ph type="body" sz="quarter" idx="12"/>
          </p:nvPr>
        </p:nvSpPr>
        <p:spPr bwMode="auto">
          <a:xfrm>
            <a:off x="1422798" y="2333625"/>
            <a:ext cx="3053953" cy="1790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fontScale="92500" lnSpcReduction="10000"/>
          </a:bodyPr>
          <a:lstStyle/>
          <a:p>
            <a:pPr eaLnBrk="1" hangingPunct="1">
              <a:buClr>
                <a:srgbClr val="A6A6A6"/>
              </a:buClr>
              <a:buFont typeface="Wingdings" charset="2"/>
              <a:buNone/>
            </a:pPr>
            <a:r>
              <a:rPr lang="en-US" altLang="x-none" sz="1650">
                <a:latin typeface="Arial" charset="0"/>
                <a:ea typeface="ＭＳ Ｐゴシック" charset="-128"/>
              </a:rPr>
              <a:t>What proportion of  F</a:t>
            </a:r>
            <a:r>
              <a:rPr lang="en-US" altLang="x-none" sz="1650" baseline="-25000">
                <a:latin typeface="Arial" charset="0"/>
                <a:ea typeface="ＭＳ Ｐゴシック" charset="-128"/>
              </a:rPr>
              <a:t>2</a:t>
            </a:r>
            <a:r>
              <a:rPr lang="en-US" altLang="x-none" sz="1650">
                <a:latin typeface="Arial" charset="0"/>
                <a:ea typeface="ＭＳ Ｐゴシック" charset="-128"/>
              </a:rPr>
              <a:t> </a:t>
            </a:r>
            <a:br>
              <a:rPr lang="en-US" altLang="x-none" sz="1650">
                <a:latin typeface="Arial" charset="0"/>
                <a:ea typeface="ＭＳ Ｐゴシック" charset="-128"/>
              </a:rPr>
            </a:br>
            <a:r>
              <a:rPr lang="en-US" altLang="x-none" sz="1650">
                <a:latin typeface="Arial" charset="0"/>
                <a:ea typeface="ＭＳ Ｐゴシック" charset="-128"/>
              </a:rPr>
              <a:t>offspring were short? </a:t>
            </a:r>
          </a:p>
          <a:p>
            <a:pPr eaLnBrk="1" hangingPunct="1">
              <a:buClr>
                <a:srgbClr val="A6A6A6"/>
              </a:buClr>
              <a:buFont typeface="Wingdings" charset="2"/>
              <a:buNone/>
            </a:pPr>
            <a:endParaRPr lang="en-US" altLang="x-none" sz="1650">
              <a:latin typeface="Arial" charset="0"/>
              <a:ea typeface="ＭＳ Ｐゴシック" charset="-128"/>
            </a:endParaRPr>
          </a:p>
          <a:p>
            <a:pPr eaLnBrk="1" hangingPunct="1">
              <a:buClr>
                <a:srgbClr val="A6A6A6"/>
              </a:buClr>
              <a:buFont typeface="Wingdings" charset="2"/>
              <a:buNone/>
            </a:pPr>
            <a:endParaRPr lang="en-US" altLang="x-none" sz="1650">
              <a:latin typeface="Arial" charset="0"/>
              <a:ea typeface="ＭＳ Ｐゴシック" charset="-128"/>
            </a:endParaRPr>
          </a:p>
          <a:p>
            <a:pPr eaLnBrk="1" hangingPunct="1">
              <a:buClr>
                <a:srgbClr val="A6A6A6"/>
              </a:buClr>
              <a:buFont typeface="Wingdings" charset="2"/>
              <a:buNone/>
            </a:pPr>
            <a:r>
              <a:rPr lang="en-US" altLang="x-none" sz="1650">
                <a:latin typeface="Arial" charset="0"/>
                <a:ea typeface="ＭＳ Ｐゴシック" charset="-128"/>
              </a:rPr>
              <a:t>What proportion of  F</a:t>
            </a:r>
            <a:r>
              <a:rPr lang="en-US" altLang="x-none" sz="1650" baseline="-25000">
                <a:latin typeface="Arial" charset="0"/>
                <a:ea typeface="ＭＳ Ｐゴシック" charset="-128"/>
              </a:rPr>
              <a:t>2 </a:t>
            </a:r>
            <a:r>
              <a:rPr lang="en-US" altLang="x-none" sz="1650">
                <a:latin typeface="Arial" charset="0"/>
                <a:ea typeface="ＭＳ Ｐゴシック" charset="-128"/>
              </a:rPr>
              <a:t/>
            </a:r>
            <a:br>
              <a:rPr lang="en-US" altLang="x-none" sz="1650">
                <a:latin typeface="Arial" charset="0"/>
                <a:ea typeface="ＭＳ Ｐゴシック" charset="-128"/>
              </a:rPr>
            </a:br>
            <a:r>
              <a:rPr lang="en-US" altLang="x-none" sz="1650">
                <a:latin typeface="Arial" charset="0"/>
                <a:ea typeface="ＭＳ Ｐゴシック" charset="-128"/>
              </a:rPr>
              <a:t>offspring were tall?</a:t>
            </a:r>
          </a:p>
          <a:p>
            <a:pPr eaLnBrk="1" hangingPunct="1">
              <a:buClr>
                <a:srgbClr val="A6A6A6"/>
              </a:buClr>
              <a:buFont typeface="Wingdings" charset="2"/>
              <a:buNone/>
            </a:pPr>
            <a:r>
              <a:rPr lang="en-US" altLang="x-none" sz="1650">
                <a:latin typeface="Arial" charset="0"/>
                <a:ea typeface="ＭＳ Ｐゴシック" charset="-128"/>
              </a:rPr>
              <a:t> </a:t>
            </a:r>
          </a:p>
          <a:p>
            <a:pPr eaLnBrk="1" hangingPunct="1">
              <a:buClr>
                <a:srgbClr val="A6A6A6"/>
              </a:buClr>
              <a:buFont typeface="Wingdings" charset="2"/>
              <a:buNone/>
            </a:pPr>
            <a:endParaRPr lang="en-US" altLang="x-none">
              <a:latin typeface="Arial" charset="0"/>
              <a:ea typeface="ＭＳ Ｐゴシック" charset="-128"/>
            </a:endParaRPr>
          </a:p>
        </p:txBody>
      </p:sp>
      <p:sp>
        <p:nvSpPr>
          <p:cNvPr id="30724" name="Line 35"/>
          <p:cNvSpPr>
            <a:spLocks noChangeShapeType="1"/>
          </p:cNvSpPr>
          <p:nvPr/>
        </p:nvSpPr>
        <p:spPr bwMode="auto">
          <a:xfrm flipV="1">
            <a:off x="1476375" y="3250406"/>
            <a:ext cx="1039416" cy="0"/>
          </a:xfrm>
          <a:prstGeom prst="line">
            <a:avLst/>
          </a:prstGeom>
          <a:noFill/>
          <a:ln w="38100">
            <a:solidFill>
              <a:srgbClr val="0072B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25" name="Line 35"/>
          <p:cNvSpPr>
            <a:spLocks noChangeShapeType="1"/>
          </p:cNvSpPr>
          <p:nvPr/>
        </p:nvSpPr>
        <p:spPr bwMode="auto">
          <a:xfrm>
            <a:off x="1464470" y="4435080"/>
            <a:ext cx="1098947" cy="1190"/>
          </a:xfrm>
          <a:prstGeom prst="line">
            <a:avLst/>
          </a:prstGeom>
          <a:noFill/>
          <a:ln w="38100">
            <a:solidFill>
              <a:srgbClr val="0072B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 name="TextBox 9"/>
          <p:cNvSpPr txBox="1">
            <a:spLocks noChangeArrowheads="1"/>
          </p:cNvSpPr>
          <p:nvPr/>
        </p:nvSpPr>
        <p:spPr bwMode="auto">
          <a:xfrm>
            <a:off x="1712119" y="2922985"/>
            <a:ext cx="45236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1500">
                <a:solidFill>
                  <a:srgbClr val="FF0000"/>
                </a:solidFill>
              </a:rPr>
              <a:t>1/4</a:t>
            </a:r>
          </a:p>
        </p:txBody>
      </p:sp>
      <p:sp>
        <p:nvSpPr>
          <p:cNvPr id="11" name="TextBox 10"/>
          <p:cNvSpPr txBox="1">
            <a:spLocks noChangeArrowheads="1"/>
          </p:cNvSpPr>
          <p:nvPr/>
        </p:nvSpPr>
        <p:spPr bwMode="auto">
          <a:xfrm>
            <a:off x="1760935" y="4067175"/>
            <a:ext cx="45236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1500">
                <a:solidFill>
                  <a:srgbClr val="FF0000"/>
                </a:solidFill>
              </a:rPr>
              <a:t>3/4</a:t>
            </a:r>
          </a:p>
        </p:txBody>
      </p:sp>
      <p:pic>
        <p:nvPicPr>
          <p:cNvPr id="30728" name="Picture 4"/>
          <p:cNvPicPr>
            <a:picLocks noChangeAspect="1"/>
          </p:cNvPicPr>
          <p:nvPr/>
        </p:nvPicPr>
        <p:blipFill>
          <a:blip r:embed="rId3">
            <a:extLst>
              <a:ext uri="{28A0092B-C50C-407E-A947-70E740481C1C}">
                <a14:useLocalDpi xmlns:a14="http://schemas.microsoft.com/office/drawing/2010/main" val="0"/>
              </a:ext>
            </a:extLst>
          </a:blip>
          <a:srcRect t="59494"/>
          <a:stretch>
            <a:fillRect/>
          </a:stretch>
        </p:blipFill>
        <p:spPr bwMode="auto">
          <a:xfrm>
            <a:off x="3882628" y="3981450"/>
            <a:ext cx="3976688"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97786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5594" y="1710928"/>
            <a:ext cx="3452813" cy="351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Title 1"/>
          <p:cNvSpPr>
            <a:spLocks noGrp="1"/>
          </p:cNvSpPr>
          <p:nvPr>
            <p:ph type="title"/>
          </p:nvPr>
        </p:nvSpPr>
        <p:spPr bwMode="auto">
          <a:xfrm>
            <a:off x="1485900" y="1145383"/>
            <a:ext cx="6172200" cy="4119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x-none">
                <a:latin typeface="Arial" charset="0"/>
                <a:ea typeface="ＭＳ Ｐゴシック" charset="-128"/>
              </a:rPr>
              <a:t>The Formation of Gametes</a:t>
            </a:r>
          </a:p>
        </p:txBody>
      </p:sp>
      <p:sp>
        <p:nvSpPr>
          <p:cNvPr id="6" name="Oval 36"/>
          <p:cNvSpPr>
            <a:spLocks noChangeArrowheads="1"/>
          </p:cNvSpPr>
          <p:nvPr/>
        </p:nvSpPr>
        <p:spPr bwMode="auto">
          <a:xfrm>
            <a:off x="3638550" y="3038475"/>
            <a:ext cx="2314575" cy="82867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350"/>
          </a:p>
        </p:txBody>
      </p:sp>
      <p:sp>
        <p:nvSpPr>
          <p:cNvPr id="7" name="TextBox 6"/>
          <p:cNvSpPr txBox="1">
            <a:spLocks noChangeArrowheads="1"/>
          </p:cNvSpPr>
          <p:nvPr/>
        </p:nvSpPr>
        <p:spPr bwMode="auto">
          <a:xfrm>
            <a:off x="1485900" y="2725342"/>
            <a:ext cx="113942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1500">
                <a:solidFill>
                  <a:srgbClr val="000000"/>
                </a:solidFill>
              </a:rPr>
              <a:t>Eggs and sperm</a:t>
            </a:r>
          </a:p>
        </p:txBody>
      </p:sp>
      <p:sp>
        <p:nvSpPr>
          <p:cNvPr id="8" name="Rounded Rectangle 2"/>
          <p:cNvSpPr>
            <a:spLocks noChangeArrowheads="1"/>
          </p:cNvSpPr>
          <p:nvPr/>
        </p:nvSpPr>
        <p:spPr bwMode="auto">
          <a:xfrm>
            <a:off x="3645695" y="4013597"/>
            <a:ext cx="2307431" cy="294084"/>
          </a:xfrm>
          <a:prstGeom prst="roundRect">
            <a:avLst>
              <a:gd name="adj" fmla="val 16667"/>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350"/>
          </a:p>
        </p:txBody>
      </p:sp>
      <p:sp>
        <p:nvSpPr>
          <p:cNvPr id="9" name="TextBox 8"/>
          <p:cNvSpPr txBox="1">
            <a:spLocks noChangeArrowheads="1"/>
          </p:cNvSpPr>
          <p:nvPr/>
        </p:nvSpPr>
        <p:spPr bwMode="auto">
          <a:xfrm>
            <a:off x="6298407" y="3717132"/>
            <a:ext cx="117051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1500">
                <a:solidFill>
                  <a:srgbClr val="000000"/>
                </a:solidFill>
              </a:rPr>
              <a:t>Fertilization</a:t>
            </a:r>
          </a:p>
        </p:txBody>
      </p:sp>
      <p:cxnSp>
        <p:nvCxnSpPr>
          <p:cNvPr id="11" name="Straight Arrow Connector 10"/>
          <p:cNvCxnSpPr>
            <a:cxnSpLocks noChangeShapeType="1"/>
          </p:cNvCxnSpPr>
          <p:nvPr/>
        </p:nvCxnSpPr>
        <p:spPr bwMode="auto">
          <a:xfrm>
            <a:off x="2375298" y="3092053"/>
            <a:ext cx="1177528" cy="241697"/>
          </a:xfrm>
          <a:prstGeom prst="straightConnector1">
            <a:avLst/>
          </a:prstGeom>
          <a:noFill/>
          <a:ln w="38100">
            <a:solidFill>
              <a:srgbClr val="FF0000"/>
            </a:solidFill>
            <a:round/>
            <a:headEnd/>
            <a:tailEnd type="arrow" w="med" len="med"/>
          </a:ln>
          <a:effectLst>
            <a:outerShdw blurRad="63500" dist="26940" dir="5400000" algn="t" rotWithShape="0">
              <a:srgbClr val="000000">
                <a:alpha val="50000"/>
              </a:srgbClr>
            </a:outerShdw>
          </a:effectLst>
          <a:extLst>
            <a:ext uri="{909E8E84-426E-40DD-AFC4-6F175D3DCCD1}">
              <a14:hiddenFill xmlns:a14="http://schemas.microsoft.com/office/drawing/2010/main">
                <a:noFill/>
              </a14:hiddenFill>
            </a:ext>
          </a:extLst>
        </p:spPr>
      </p:cxnSp>
      <p:cxnSp>
        <p:nvCxnSpPr>
          <p:cNvPr id="20" name="Straight Arrow Connector 19"/>
          <p:cNvCxnSpPr>
            <a:cxnSpLocks noChangeShapeType="1"/>
          </p:cNvCxnSpPr>
          <p:nvPr/>
        </p:nvCxnSpPr>
        <p:spPr bwMode="auto">
          <a:xfrm rot="10800000" flipV="1">
            <a:off x="6085285" y="4031456"/>
            <a:ext cx="447675" cy="147638"/>
          </a:xfrm>
          <a:prstGeom prst="straightConnector1">
            <a:avLst/>
          </a:prstGeom>
          <a:noFill/>
          <a:ln w="38100">
            <a:solidFill>
              <a:srgbClr val="FF0000"/>
            </a:solidFill>
            <a:round/>
            <a:headEnd/>
            <a:tailEnd type="arrow" w="med" len="med"/>
          </a:ln>
          <a:effectLst>
            <a:outerShdw blurRad="63500" dist="26940" dir="5400000" algn="t" rotWithShape="0">
              <a:srgbClr val="000000">
                <a:alpha val="50000"/>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1019307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bwMode="auto">
          <a:xfrm>
            <a:off x="457200" y="549275"/>
            <a:ext cx="8229600" cy="825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x-none">
                <a:latin typeface="Arial" charset="0"/>
                <a:ea typeface="ＭＳ Ｐゴシック" charset="-128"/>
                <a:cs typeface="Arial" charset="0"/>
              </a:rPr>
              <a:t>Applying Mendel</a:t>
            </a:r>
            <a:r>
              <a:rPr lang="en-US" altLang="en-US">
                <a:latin typeface="Arial" charset="0"/>
                <a:ea typeface="ＭＳ Ｐゴシック" charset="-128"/>
                <a:cs typeface="Arial" charset="0"/>
              </a:rPr>
              <a:t>’</a:t>
            </a:r>
            <a:r>
              <a:rPr lang="en-US" altLang="ja-JP">
                <a:latin typeface="Arial" charset="0"/>
                <a:ea typeface="ＭＳ Ｐゴシック" charset="-128"/>
                <a:cs typeface="Arial" charset="0"/>
              </a:rPr>
              <a:t>s Principles</a:t>
            </a:r>
            <a:endParaRPr lang="en-US" altLang="x-none">
              <a:latin typeface="Arial" charset="0"/>
              <a:ea typeface="ＭＳ Ｐゴシック" charset="-128"/>
              <a:cs typeface="Arial" charset="0"/>
            </a:endParaRPr>
          </a:p>
        </p:txBody>
      </p:sp>
      <p:pic>
        <p:nvPicPr>
          <p:cNvPr id="34818"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4013" y="1839913"/>
            <a:ext cx="8443912" cy="459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84141" y="698920"/>
            <a:ext cx="908424" cy="90842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2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bwMode="auto">
          <a:xfrm>
            <a:off x="457200" y="549275"/>
            <a:ext cx="8229600" cy="5476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x-none">
                <a:latin typeface="Arial" charset="0"/>
                <a:ea typeface="ＭＳ Ｐゴシック" charset="-128"/>
                <a:cs typeface="Arial" charset="0"/>
              </a:rPr>
              <a:t>Learning Objectives</a:t>
            </a:r>
          </a:p>
        </p:txBody>
      </p:sp>
      <p:sp>
        <p:nvSpPr>
          <p:cNvPr id="2" name="Text Placeholder 1"/>
          <p:cNvSpPr>
            <a:spLocks noGrp="1"/>
          </p:cNvSpPr>
          <p:nvPr>
            <p:ph type="body" sz="quarter" idx="10"/>
          </p:nvPr>
        </p:nvSpPr>
        <p:spPr bwMode="auto">
          <a:xfrm>
            <a:off x="404813" y="1293813"/>
            <a:ext cx="8229600" cy="2498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buClr>
                <a:srgbClr val="A6A6A6"/>
              </a:buClr>
              <a:buFont typeface="Wingdings" charset="2"/>
              <a:buChar char="§"/>
            </a:pPr>
            <a:r>
              <a:rPr lang="en-US" altLang="x-none">
                <a:latin typeface="Arial" charset="0"/>
                <a:ea typeface="ＭＳ Ｐゴシック" charset="-128"/>
                <a:cs typeface="Arial" charset="0"/>
              </a:rPr>
              <a:t>Explain how probability can be used to predict inherited traits.</a:t>
            </a:r>
          </a:p>
          <a:p>
            <a:pPr eaLnBrk="1" hangingPunct="1">
              <a:buClr>
                <a:srgbClr val="A6A6A6"/>
              </a:buClr>
              <a:buFont typeface="Wingdings" charset="2"/>
              <a:buChar char="§"/>
            </a:pPr>
            <a:r>
              <a:rPr lang="en-US" altLang="x-none">
                <a:latin typeface="Arial" charset="0"/>
                <a:ea typeface="ＭＳ Ｐゴシック" charset="-128"/>
                <a:cs typeface="Arial" charset="0"/>
              </a:rPr>
              <a:t>Explain how alleles segregate when more than one gene is involved. </a:t>
            </a:r>
          </a:p>
          <a:p>
            <a:pPr eaLnBrk="1" hangingPunct="1">
              <a:buClr>
                <a:srgbClr val="A6A6A6"/>
              </a:buClr>
              <a:buFont typeface="Wingdings" charset="2"/>
              <a:buChar char="§"/>
            </a:pPr>
            <a:r>
              <a:rPr lang="en-US" altLang="x-none">
                <a:latin typeface="Arial" charset="0"/>
                <a:ea typeface="ＭＳ Ｐゴシック" charset="-128"/>
                <a:cs typeface="Arial" charset="0"/>
              </a:rPr>
              <a:t>Identify Mendel</a:t>
            </a:r>
            <a:r>
              <a:rPr lang="en-US" altLang="en-US">
                <a:latin typeface="Arial" charset="0"/>
                <a:ea typeface="ＭＳ Ｐゴシック" charset="-128"/>
                <a:cs typeface="Arial" charset="0"/>
              </a:rPr>
              <a:t>’</a:t>
            </a:r>
            <a:r>
              <a:rPr lang="en-US" altLang="ja-JP">
                <a:latin typeface="Arial" charset="0"/>
                <a:ea typeface="ＭＳ Ｐゴシック" charset="-128"/>
                <a:cs typeface="Arial" charset="0"/>
              </a:rPr>
              <a:t>s contributions to our understanding of genetics. </a:t>
            </a:r>
            <a:endParaRPr lang="en-US" altLang="x-none">
              <a:latin typeface="Arial" charset="0"/>
              <a:ea typeface="ＭＳ Ｐゴシック" charset="-128"/>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bwMode="auto">
          <a:xfrm>
            <a:off x="457200" y="384175"/>
            <a:ext cx="8229600"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x-none">
                <a:latin typeface="Arial" charset="0"/>
                <a:ea typeface="ＭＳ Ｐゴシック" charset="-128"/>
                <a:cs typeface="Arial" charset="0"/>
              </a:rPr>
              <a:t>Probability and Heredity</a:t>
            </a:r>
          </a:p>
        </p:txBody>
      </p:sp>
      <p:sp>
        <p:nvSpPr>
          <p:cNvPr id="38914" name="Text Placeholder 3"/>
          <p:cNvSpPr>
            <a:spLocks noGrp="1"/>
          </p:cNvSpPr>
          <p:nvPr>
            <p:ph type="body" sz="quarter" idx="12"/>
          </p:nvPr>
        </p:nvSpPr>
        <p:spPr bwMode="auto">
          <a:xfrm>
            <a:off x="452438" y="1096963"/>
            <a:ext cx="6532562" cy="50530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buClr>
                <a:srgbClr val="A6A6A6"/>
              </a:buClr>
              <a:buFont typeface="Wingdings" charset="2"/>
              <a:buNone/>
            </a:pPr>
            <a:r>
              <a:rPr lang="en-US" altLang="x-none" b="1">
                <a:latin typeface="Arial" charset="0"/>
                <a:ea typeface="ＭＳ Ｐゴシック" charset="-128"/>
                <a:cs typeface="Arial" charset="0"/>
              </a:rPr>
              <a:t>Probability:</a:t>
            </a:r>
            <a:r>
              <a:rPr lang="en-US" altLang="x-none">
                <a:latin typeface="Arial" charset="0"/>
                <a:ea typeface="ＭＳ Ｐゴシック" charset="-128"/>
                <a:cs typeface="Arial" charset="0"/>
              </a:rPr>
              <a:t> the likelihood an event will occur. If you flip a coin, what is the</a:t>
            </a:r>
          </a:p>
          <a:p>
            <a:pPr eaLnBrk="1" hangingPunct="1">
              <a:buClr>
                <a:srgbClr val="A6A6A6"/>
              </a:buClr>
              <a:buFont typeface="Arial" charset="0"/>
              <a:buChar char="•"/>
            </a:pPr>
            <a:endParaRPr lang="en-US" altLang="x-none">
              <a:latin typeface="Arial" charset="0"/>
              <a:ea typeface="ＭＳ Ｐゴシック" charset="-128"/>
              <a:cs typeface="Arial" charset="0"/>
            </a:endParaRPr>
          </a:p>
          <a:p>
            <a:pPr eaLnBrk="1" hangingPunct="1">
              <a:buClrTx/>
              <a:buFont typeface="Arial" charset="0"/>
              <a:buChar char="•"/>
            </a:pPr>
            <a:r>
              <a:rPr lang="en-US" altLang="x-none">
                <a:latin typeface="Arial" charset="0"/>
                <a:ea typeface="ＭＳ Ｐゴシック" charset="-128"/>
                <a:cs typeface="Arial" charset="0"/>
              </a:rPr>
              <a:t> </a:t>
            </a:r>
            <a:r>
              <a:rPr lang="en-US" altLang="x-none" sz="2200">
                <a:latin typeface="Arial" charset="0"/>
                <a:ea typeface="ＭＳ Ｐゴシック" charset="-128"/>
                <a:cs typeface="Arial" charset="0"/>
              </a:rPr>
              <a:t>probability of either outcome: </a:t>
            </a:r>
          </a:p>
          <a:p>
            <a:pPr eaLnBrk="1" hangingPunct="1">
              <a:buClr>
                <a:srgbClr val="A6A6A6"/>
              </a:buClr>
              <a:buFont typeface="Wingdings" charset="2"/>
              <a:buNone/>
            </a:pPr>
            <a:endParaRPr lang="en-US" altLang="x-none">
              <a:latin typeface="Arial" charset="0"/>
              <a:ea typeface="ＭＳ Ｐゴシック" charset="-128"/>
              <a:cs typeface="Arial" charset="0"/>
            </a:endParaRPr>
          </a:p>
          <a:p>
            <a:pPr eaLnBrk="1" hangingPunct="1">
              <a:buClr>
                <a:srgbClr val="A6A6A6"/>
              </a:buClr>
              <a:buFont typeface="Wingdings" charset="2"/>
              <a:buNone/>
            </a:pPr>
            <a:endParaRPr lang="en-US" altLang="x-none">
              <a:latin typeface="Arial" charset="0"/>
              <a:ea typeface="ＭＳ Ｐゴシック" charset="-128"/>
              <a:cs typeface="Arial" charset="0"/>
            </a:endParaRPr>
          </a:p>
          <a:p>
            <a:pPr eaLnBrk="1" hangingPunct="1">
              <a:buClr>
                <a:srgbClr val="000000"/>
              </a:buClr>
              <a:buFont typeface="Arial" charset="0"/>
              <a:buChar char="•"/>
            </a:pPr>
            <a:r>
              <a:rPr lang="en-US" altLang="x-none">
                <a:latin typeface="Arial" charset="0"/>
                <a:ea typeface="ＭＳ Ｐゴシック" charset="-128"/>
                <a:cs typeface="Arial" charset="0"/>
              </a:rPr>
              <a:t> </a:t>
            </a:r>
            <a:r>
              <a:rPr lang="en-US" altLang="x-none" sz="2200">
                <a:latin typeface="Arial" charset="0"/>
                <a:ea typeface="ＭＳ Ｐゴシック" charset="-128"/>
                <a:cs typeface="Arial" charset="0"/>
              </a:rPr>
              <a:t>Three coin tosses? </a:t>
            </a:r>
          </a:p>
          <a:p>
            <a:pPr eaLnBrk="1" hangingPunct="1">
              <a:buClr>
                <a:srgbClr val="A6A6A6"/>
              </a:buClr>
              <a:buFont typeface="Wingdings" charset="2"/>
              <a:buNone/>
            </a:pPr>
            <a:endParaRPr lang="en-US" altLang="x-none">
              <a:latin typeface="Arial" charset="0"/>
              <a:ea typeface="ＭＳ Ｐゴシック" charset="-128"/>
              <a:cs typeface="Arial" charset="0"/>
            </a:endParaRPr>
          </a:p>
          <a:p>
            <a:pPr eaLnBrk="1" hangingPunct="1">
              <a:buClr>
                <a:srgbClr val="A6A6A6"/>
              </a:buClr>
              <a:buFont typeface="Arial" charset="0"/>
              <a:buChar char="•"/>
            </a:pPr>
            <a:endParaRPr lang="en-US" altLang="x-none">
              <a:latin typeface="Arial" charset="0"/>
              <a:ea typeface="ＭＳ Ｐゴシック" charset="-128"/>
              <a:cs typeface="Arial" charset="0"/>
            </a:endParaRPr>
          </a:p>
          <a:p>
            <a:pPr eaLnBrk="1" hangingPunct="1">
              <a:buClr>
                <a:srgbClr val="A6A6A6"/>
              </a:buClr>
              <a:buFont typeface="Wingdings" charset="2"/>
              <a:buNone/>
            </a:pPr>
            <a:endParaRPr lang="en-US" altLang="x-none">
              <a:latin typeface="Arial" charset="0"/>
              <a:ea typeface="ＭＳ Ｐゴシック" charset="-128"/>
              <a:cs typeface="Arial" charset="0"/>
            </a:endParaRPr>
          </a:p>
          <a:p>
            <a:pPr eaLnBrk="1" hangingPunct="1">
              <a:buClr>
                <a:srgbClr val="000000"/>
              </a:buClr>
              <a:buFont typeface="Arial" charset="0"/>
              <a:buChar char="•"/>
            </a:pPr>
            <a:r>
              <a:rPr lang="en-US" altLang="x-none">
                <a:latin typeface="Arial" charset="0"/>
                <a:ea typeface="ＭＳ Ｐゴシック" charset="-128"/>
                <a:cs typeface="Arial" charset="0"/>
              </a:rPr>
              <a:t> </a:t>
            </a:r>
            <a:r>
              <a:rPr lang="en-US" altLang="x-none" sz="2200">
                <a:latin typeface="Arial" charset="0"/>
                <a:ea typeface="ＭＳ Ｐゴシック" charset="-128"/>
                <a:cs typeface="Arial" charset="0"/>
              </a:rPr>
              <a:t>Each flip is an </a:t>
            </a:r>
            <a:r>
              <a:rPr lang="en-US" altLang="x-none" sz="2200" i="1">
                <a:latin typeface="Arial" charset="0"/>
                <a:ea typeface="ＭＳ Ｐゴシック" charset="-128"/>
                <a:cs typeface="Arial" charset="0"/>
              </a:rPr>
              <a:t>independent</a:t>
            </a:r>
            <a:r>
              <a:rPr lang="en-US" altLang="x-none" sz="2200">
                <a:latin typeface="Arial" charset="0"/>
                <a:ea typeface="ＭＳ Ｐゴシック" charset="-128"/>
                <a:cs typeface="Arial" charset="0"/>
              </a:rPr>
              <a:t> event.</a:t>
            </a:r>
          </a:p>
          <a:p>
            <a:pPr eaLnBrk="1" hangingPunct="1">
              <a:buClr>
                <a:srgbClr val="A6A6A6"/>
              </a:buClr>
              <a:buFont typeface="Arial" charset="0"/>
              <a:buChar char="•"/>
            </a:pPr>
            <a:endParaRPr lang="en-US" altLang="x-none">
              <a:latin typeface="Arial" charset="0"/>
              <a:ea typeface="ＭＳ Ｐゴシック" charset="-128"/>
              <a:cs typeface="Arial" charset="0"/>
            </a:endParaRPr>
          </a:p>
          <a:p>
            <a:pPr eaLnBrk="1" hangingPunct="1">
              <a:buClr>
                <a:srgbClr val="A6A6A6"/>
              </a:buClr>
              <a:buFont typeface="Arial" charset="0"/>
              <a:buChar char="•"/>
            </a:pPr>
            <a:endParaRPr lang="en-US" altLang="x-none">
              <a:latin typeface="Arial" charset="0"/>
              <a:ea typeface="ＭＳ Ｐゴシック" charset="-128"/>
              <a:cs typeface="Arial" charset="0"/>
            </a:endParaRPr>
          </a:p>
          <a:p>
            <a:pPr eaLnBrk="1" hangingPunct="1">
              <a:buClr>
                <a:srgbClr val="A6A6A6"/>
              </a:buClr>
              <a:buFont typeface="Arial" charset="0"/>
              <a:buChar char="•"/>
            </a:pPr>
            <a:endParaRPr lang="en-US" altLang="x-none">
              <a:latin typeface="Arial" charset="0"/>
              <a:ea typeface="ＭＳ Ｐゴシック" charset="-128"/>
              <a:cs typeface="Arial" charset="0"/>
            </a:endParaRPr>
          </a:p>
          <a:p>
            <a:pPr eaLnBrk="1" hangingPunct="1">
              <a:buClr>
                <a:srgbClr val="A6A6A6"/>
              </a:buClr>
              <a:buFont typeface="Arial" charset="0"/>
              <a:buChar char="•"/>
            </a:pPr>
            <a:endParaRPr lang="en-US" altLang="x-none">
              <a:latin typeface="Arial" charset="0"/>
              <a:ea typeface="ＭＳ Ｐゴシック" charset="-128"/>
              <a:cs typeface="Arial" charset="0"/>
            </a:endParaRPr>
          </a:p>
        </p:txBody>
      </p:sp>
      <p:sp>
        <p:nvSpPr>
          <p:cNvPr id="38915" name="Line 35"/>
          <p:cNvSpPr>
            <a:spLocks noChangeShapeType="1"/>
          </p:cNvSpPr>
          <p:nvPr/>
        </p:nvSpPr>
        <p:spPr bwMode="auto">
          <a:xfrm flipV="1">
            <a:off x="1712913" y="3228975"/>
            <a:ext cx="1663700" cy="4763"/>
          </a:xfrm>
          <a:prstGeom prst="line">
            <a:avLst/>
          </a:prstGeom>
          <a:noFill/>
          <a:ln w="38100">
            <a:solidFill>
              <a:srgbClr val="0072B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TextBox 6"/>
          <p:cNvSpPr txBox="1">
            <a:spLocks noChangeArrowheads="1"/>
          </p:cNvSpPr>
          <p:nvPr/>
        </p:nvSpPr>
        <p:spPr bwMode="auto">
          <a:xfrm>
            <a:off x="1752600" y="2784475"/>
            <a:ext cx="15494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altLang="x-none" sz="2200">
                <a:solidFill>
                  <a:srgbClr val="FF0000"/>
                </a:solidFill>
              </a:rPr>
              <a:t>50% or 1/2</a:t>
            </a:r>
          </a:p>
        </p:txBody>
      </p:sp>
      <p:sp>
        <p:nvSpPr>
          <p:cNvPr id="38917" name="Line 35"/>
          <p:cNvSpPr>
            <a:spLocks noChangeShapeType="1"/>
          </p:cNvSpPr>
          <p:nvPr/>
        </p:nvSpPr>
        <p:spPr bwMode="auto">
          <a:xfrm flipV="1">
            <a:off x="685800" y="4851400"/>
            <a:ext cx="4214813" cy="1588"/>
          </a:xfrm>
          <a:prstGeom prst="line">
            <a:avLst/>
          </a:prstGeom>
          <a:noFill/>
          <a:ln w="38100">
            <a:solidFill>
              <a:srgbClr val="0072B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 name="TextBox 8"/>
          <p:cNvSpPr txBox="1">
            <a:spLocks noChangeArrowheads="1"/>
          </p:cNvSpPr>
          <p:nvPr/>
        </p:nvSpPr>
        <p:spPr bwMode="auto">
          <a:xfrm>
            <a:off x="1370013" y="4435475"/>
            <a:ext cx="30559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altLang="x-none" sz="2200">
                <a:solidFill>
                  <a:srgbClr val="FF0000"/>
                </a:solidFill>
              </a:rPr>
              <a:t>1/2 × 1/2 × 1/2 = 1/8</a:t>
            </a:r>
          </a:p>
          <a:p>
            <a:pPr eaLnBrk="1" hangingPunct="1"/>
            <a:endParaRPr lang="en-US" altLang="x-none" sz="24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bwMode="auto">
          <a:xfrm>
            <a:off x="457200" y="384175"/>
            <a:ext cx="8229600"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x-none">
                <a:latin typeface="Arial" charset="0"/>
                <a:ea typeface="ＭＳ Ｐゴシック" charset="-128"/>
                <a:cs typeface="Arial" charset="0"/>
              </a:rPr>
              <a:t>Using Segregation to Predict Outcomes</a:t>
            </a:r>
          </a:p>
        </p:txBody>
      </p:sp>
      <p:pic>
        <p:nvPicPr>
          <p:cNvPr id="4096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2725" y="1008063"/>
            <a:ext cx="3363913"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Placeholder 3"/>
          <p:cNvSpPr txBox="1">
            <a:spLocks/>
          </p:cNvSpPr>
          <p:nvPr/>
        </p:nvSpPr>
        <p:spPr bwMode="auto">
          <a:xfrm>
            <a:off x="4014788" y="1198563"/>
            <a:ext cx="5264150" cy="524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spcBef>
                <a:spcPts val="600"/>
              </a:spcBef>
              <a:buClr>
                <a:srgbClr val="A6A6A6"/>
              </a:buClr>
              <a:buFont typeface="Wingdings" charset="2"/>
              <a:buNone/>
            </a:pPr>
            <a:r>
              <a:rPr lang="en-US" altLang="x-none" sz="2200">
                <a:solidFill>
                  <a:srgbClr val="000000"/>
                </a:solidFill>
              </a:rPr>
              <a:t>Probability of a gamete receiving a </a:t>
            </a:r>
            <a:r>
              <a:rPr lang="en-US" altLang="x-none" sz="2200" i="1">
                <a:solidFill>
                  <a:srgbClr val="000000"/>
                </a:solidFill>
              </a:rPr>
              <a:t>G</a:t>
            </a:r>
            <a:r>
              <a:rPr lang="en-US" altLang="x-none" sz="2200">
                <a:solidFill>
                  <a:srgbClr val="000000"/>
                </a:solidFill>
              </a:rPr>
              <a:t>?</a:t>
            </a:r>
          </a:p>
          <a:p>
            <a:pPr eaLnBrk="1" hangingPunct="1">
              <a:spcBef>
                <a:spcPts val="600"/>
              </a:spcBef>
              <a:buClr>
                <a:srgbClr val="A6A6A6"/>
              </a:buClr>
              <a:buFont typeface="Wingdings" charset="2"/>
              <a:buNone/>
            </a:pPr>
            <a:endParaRPr lang="en-US" altLang="x-none" sz="2200">
              <a:solidFill>
                <a:srgbClr val="000000"/>
              </a:solidFill>
            </a:endParaRPr>
          </a:p>
          <a:p>
            <a:pPr eaLnBrk="1" hangingPunct="1">
              <a:spcBef>
                <a:spcPts val="600"/>
              </a:spcBef>
              <a:buClr>
                <a:srgbClr val="A6A6A6"/>
              </a:buClr>
              <a:buFont typeface="Wingdings" charset="2"/>
              <a:buNone/>
            </a:pPr>
            <a:endParaRPr lang="en-US" altLang="x-none" sz="2200">
              <a:solidFill>
                <a:srgbClr val="000000"/>
              </a:solidFill>
            </a:endParaRPr>
          </a:p>
          <a:p>
            <a:pPr eaLnBrk="1" hangingPunct="1">
              <a:spcBef>
                <a:spcPts val="600"/>
              </a:spcBef>
              <a:buClr>
                <a:srgbClr val="A6A6A6"/>
              </a:buClr>
            </a:pPr>
            <a:r>
              <a:rPr lang="en-US" altLang="x-none" sz="2200">
                <a:solidFill>
                  <a:srgbClr val="000000"/>
                </a:solidFill>
              </a:rPr>
              <a:t>Probability of gamete receiving a</a:t>
            </a:r>
            <a:r>
              <a:rPr lang="en-US" altLang="x-none" sz="2200" i="1">
                <a:solidFill>
                  <a:srgbClr val="000000"/>
                </a:solidFill>
              </a:rPr>
              <a:t> g</a:t>
            </a:r>
            <a:r>
              <a:rPr lang="en-US" altLang="x-none" sz="2200">
                <a:solidFill>
                  <a:srgbClr val="000000"/>
                </a:solidFill>
              </a:rPr>
              <a:t>? </a:t>
            </a:r>
          </a:p>
          <a:p>
            <a:pPr eaLnBrk="1" hangingPunct="1">
              <a:spcBef>
                <a:spcPts val="600"/>
              </a:spcBef>
              <a:buClr>
                <a:srgbClr val="A6A6A6"/>
              </a:buClr>
              <a:buFont typeface="Wingdings" charset="2"/>
              <a:buNone/>
            </a:pPr>
            <a:endParaRPr lang="en-US" altLang="x-none" sz="2200">
              <a:solidFill>
                <a:srgbClr val="000000"/>
              </a:solidFill>
            </a:endParaRPr>
          </a:p>
          <a:p>
            <a:pPr eaLnBrk="1" hangingPunct="1">
              <a:spcBef>
                <a:spcPts val="600"/>
              </a:spcBef>
              <a:buClr>
                <a:srgbClr val="A6A6A6"/>
              </a:buClr>
              <a:buFont typeface="Wingdings" charset="2"/>
              <a:buNone/>
            </a:pPr>
            <a:endParaRPr lang="en-US" altLang="x-none" sz="2200">
              <a:solidFill>
                <a:srgbClr val="000000"/>
              </a:solidFill>
            </a:endParaRPr>
          </a:p>
          <a:p>
            <a:pPr eaLnBrk="1" hangingPunct="1">
              <a:spcBef>
                <a:spcPts val="600"/>
              </a:spcBef>
              <a:buClr>
                <a:srgbClr val="A6A6A6"/>
              </a:buClr>
              <a:buFont typeface="Wingdings" charset="2"/>
              <a:buNone/>
            </a:pPr>
            <a:r>
              <a:rPr lang="en-US" altLang="x-none" sz="2200">
                <a:solidFill>
                  <a:srgbClr val="000000"/>
                </a:solidFill>
              </a:rPr>
              <a:t>Probability of green offspring is</a:t>
            </a:r>
            <a:br>
              <a:rPr lang="en-US" altLang="x-none" sz="2200">
                <a:solidFill>
                  <a:srgbClr val="000000"/>
                </a:solidFill>
              </a:rPr>
            </a:br>
            <a:r>
              <a:rPr lang="en-US" altLang="x-none" sz="2200">
                <a:solidFill>
                  <a:srgbClr val="000000"/>
                </a:solidFill>
              </a:rPr>
              <a:t>                  .</a:t>
            </a:r>
          </a:p>
          <a:p>
            <a:pPr eaLnBrk="1" hangingPunct="1">
              <a:spcBef>
                <a:spcPts val="600"/>
              </a:spcBef>
              <a:buClr>
                <a:srgbClr val="A6A6A6"/>
              </a:buClr>
              <a:buFont typeface="Wingdings" charset="2"/>
              <a:buNone/>
            </a:pPr>
            <a:endParaRPr lang="en-US" altLang="x-none" sz="2200">
              <a:solidFill>
                <a:srgbClr val="000000"/>
              </a:solidFill>
            </a:endParaRPr>
          </a:p>
          <a:p>
            <a:pPr eaLnBrk="1" hangingPunct="1">
              <a:spcBef>
                <a:spcPts val="600"/>
              </a:spcBef>
              <a:buClr>
                <a:srgbClr val="A6A6A6"/>
              </a:buClr>
            </a:pPr>
            <a:r>
              <a:rPr lang="en-US" altLang="x-none" sz="2200">
                <a:solidFill>
                  <a:srgbClr val="000000"/>
                </a:solidFill>
              </a:rPr>
              <a:t>Probability of yellow offspring is                      </a:t>
            </a:r>
            <a:br>
              <a:rPr lang="en-US" altLang="x-none" sz="2200">
                <a:solidFill>
                  <a:srgbClr val="000000"/>
                </a:solidFill>
              </a:rPr>
            </a:br>
            <a:r>
              <a:rPr lang="en-US" altLang="x-none" sz="2200">
                <a:solidFill>
                  <a:srgbClr val="000000"/>
                </a:solidFill>
              </a:rPr>
              <a:t>                  .</a:t>
            </a:r>
          </a:p>
          <a:p>
            <a:pPr eaLnBrk="1" hangingPunct="1">
              <a:spcBef>
                <a:spcPts val="600"/>
              </a:spcBef>
              <a:buClr>
                <a:srgbClr val="A6A6A6"/>
              </a:buClr>
              <a:buFont typeface="Wingdings" charset="2"/>
              <a:buNone/>
            </a:pPr>
            <a:endParaRPr lang="en-US" altLang="x-none" sz="2200">
              <a:solidFill>
                <a:srgbClr val="000000"/>
              </a:solidFill>
            </a:endParaRPr>
          </a:p>
        </p:txBody>
      </p:sp>
      <p:sp>
        <p:nvSpPr>
          <p:cNvPr id="40964" name="Line 35"/>
          <p:cNvSpPr>
            <a:spLocks noChangeShapeType="1"/>
          </p:cNvSpPr>
          <p:nvPr/>
        </p:nvSpPr>
        <p:spPr bwMode="auto">
          <a:xfrm flipV="1">
            <a:off x="4071938" y="2024063"/>
            <a:ext cx="1600200" cy="0"/>
          </a:xfrm>
          <a:prstGeom prst="line">
            <a:avLst/>
          </a:prstGeom>
          <a:noFill/>
          <a:ln w="38100">
            <a:solidFill>
              <a:srgbClr val="0072B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65" name="Line 35"/>
          <p:cNvSpPr>
            <a:spLocks noChangeShapeType="1"/>
          </p:cNvSpPr>
          <p:nvPr/>
        </p:nvSpPr>
        <p:spPr bwMode="auto">
          <a:xfrm flipV="1">
            <a:off x="4041775" y="4438650"/>
            <a:ext cx="1233488" cy="0"/>
          </a:xfrm>
          <a:prstGeom prst="line">
            <a:avLst/>
          </a:prstGeom>
          <a:noFill/>
          <a:ln w="38100">
            <a:solidFill>
              <a:srgbClr val="0072B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66" name="Line 35"/>
          <p:cNvSpPr>
            <a:spLocks noChangeShapeType="1"/>
          </p:cNvSpPr>
          <p:nvPr/>
        </p:nvSpPr>
        <p:spPr bwMode="auto">
          <a:xfrm flipV="1">
            <a:off x="4021138" y="5637213"/>
            <a:ext cx="1233487" cy="0"/>
          </a:xfrm>
          <a:prstGeom prst="line">
            <a:avLst/>
          </a:prstGeom>
          <a:noFill/>
          <a:ln w="38100">
            <a:solidFill>
              <a:srgbClr val="0072B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67" name="Line 35"/>
          <p:cNvSpPr>
            <a:spLocks noChangeShapeType="1"/>
          </p:cNvSpPr>
          <p:nvPr/>
        </p:nvSpPr>
        <p:spPr bwMode="auto">
          <a:xfrm flipV="1">
            <a:off x="4017963" y="3238500"/>
            <a:ext cx="1581150" cy="0"/>
          </a:xfrm>
          <a:prstGeom prst="line">
            <a:avLst/>
          </a:prstGeom>
          <a:noFill/>
          <a:ln w="38100">
            <a:solidFill>
              <a:srgbClr val="0072B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 name="TextBox 12"/>
          <p:cNvSpPr txBox="1">
            <a:spLocks noChangeArrowheads="1"/>
          </p:cNvSpPr>
          <p:nvPr/>
        </p:nvSpPr>
        <p:spPr bwMode="auto">
          <a:xfrm>
            <a:off x="4030663" y="1595438"/>
            <a:ext cx="162718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altLang="x-none" sz="2200">
                <a:solidFill>
                  <a:srgbClr val="FF0000"/>
                </a:solidFill>
              </a:rPr>
              <a:t>50%, or 1/2</a:t>
            </a:r>
          </a:p>
        </p:txBody>
      </p:sp>
      <p:sp>
        <p:nvSpPr>
          <p:cNvPr id="14" name="TextBox 13"/>
          <p:cNvSpPr txBox="1">
            <a:spLocks noChangeArrowheads="1"/>
          </p:cNvSpPr>
          <p:nvPr/>
        </p:nvSpPr>
        <p:spPr bwMode="auto">
          <a:xfrm>
            <a:off x="3976688" y="2803525"/>
            <a:ext cx="1627187"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altLang="x-none" sz="2200">
                <a:solidFill>
                  <a:srgbClr val="FF0000"/>
                </a:solidFill>
              </a:rPr>
              <a:t>50%, or 1/2</a:t>
            </a:r>
          </a:p>
        </p:txBody>
      </p:sp>
      <p:sp>
        <p:nvSpPr>
          <p:cNvPr id="15" name="TextBox 14"/>
          <p:cNvSpPr txBox="1">
            <a:spLocks noChangeArrowheads="1"/>
          </p:cNvSpPr>
          <p:nvPr/>
        </p:nvSpPr>
        <p:spPr bwMode="auto">
          <a:xfrm>
            <a:off x="4386263" y="3987800"/>
            <a:ext cx="57626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altLang="x-none" sz="2200">
                <a:solidFill>
                  <a:srgbClr val="FF0000"/>
                </a:solidFill>
              </a:rPr>
              <a:t>3/4</a:t>
            </a:r>
          </a:p>
        </p:txBody>
      </p:sp>
      <p:sp>
        <p:nvSpPr>
          <p:cNvPr id="16" name="TextBox 15"/>
          <p:cNvSpPr txBox="1">
            <a:spLocks noChangeArrowheads="1"/>
          </p:cNvSpPr>
          <p:nvPr/>
        </p:nvSpPr>
        <p:spPr bwMode="auto">
          <a:xfrm>
            <a:off x="4349750" y="5181600"/>
            <a:ext cx="57626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altLang="x-none" sz="2200">
                <a:solidFill>
                  <a:srgbClr val="FF0000"/>
                </a:solidFill>
              </a:rPr>
              <a:t>1/4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bwMode="auto">
          <a:xfrm>
            <a:off x="457200" y="384175"/>
            <a:ext cx="8229600"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x-none">
                <a:latin typeface="Arial" charset="0"/>
                <a:ea typeface="ＭＳ Ｐゴシック" charset="-128"/>
                <a:cs typeface="Arial" charset="0"/>
              </a:rPr>
              <a:t>Genotype and Phenotype</a:t>
            </a:r>
          </a:p>
        </p:txBody>
      </p:sp>
      <p:sp>
        <p:nvSpPr>
          <p:cNvPr id="43010" name="Text Placeholder 3"/>
          <p:cNvSpPr>
            <a:spLocks noGrp="1"/>
          </p:cNvSpPr>
          <p:nvPr>
            <p:ph type="body" sz="quarter" idx="12"/>
          </p:nvPr>
        </p:nvSpPr>
        <p:spPr bwMode="auto">
          <a:xfrm>
            <a:off x="468313" y="1852613"/>
            <a:ext cx="7751762" cy="114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buClr>
                <a:srgbClr val="A6A6A6"/>
              </a:buClr>
              <a:buFont typeface="Wingdings" charset="2"/>
              <a:buNone/>
            </a:pPr>
            <a:r>
              <a:rPr lang="en-US" altLang="x-none" sz="2200">
                <a:latin typeface="Arial" charset="0"/>
                <a:ea typeface="ＭＳ Ｐゴシック" charset="-128"/>
                <a:cs typeface="Arial" charset="0"/>
              </a:rPr>
              <a:t>Two organisms may share the same                                 </a:t>
            </a:r>
          </a:p>
          <a:p>
            <a:pPr eaLnBrk="1" hangingPunct="1">
              <a:buClr>
                <a:srgbClr val="A6A6A6"/>
              </a:buClr>
              <a:buFont typeface="Wingdings" charset="2"/>
              <a:buNone/>
            </a:pPr>
            <a:r>
              <a:rPr lang="en-US" altLang="x-none" sz="2200">
                <a:latin typeface="Arial" charset="0"/>
                <a:ea typeface="ＭＳ Ｐゴシック" charset="-128"/>
                <a:cs typeface="Arial" charset="0"/>
              </a:rPr>
              <a:t>but have different                                 .</a:t>
            </a:r>
          </a:p>
        </p:txBody>
      </p:sp>
      <p:sp>
        <p:nvSpPr>
          <p:cNvPr id="43011" name="Line 35"/>
          <p:cNvSpPr>
            <a:spLocks noChangeShapeType="1"/>
          </p:cNvSpPr>
          <p:nvPr/>
        </p:nvSpPr>
        <p:spPr bwMode="auto">
          <a:xfrm>
            <a:off x="5013325" y="2139950"/>
            <a:ext cx="2438400" cy="0"/>
          </a:xfrm>
          <a:prstGeom prst="line">
            <a:avLst/>
          </a:prstGeom>
          <a:noFill/>
          <a:ln w="38100">
            <a:solidFill>
              <a:srgbClr val="0072B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2" name="Line 35"/>
          <p:cNvSpPr>
            <a:spLocks noChangeShapeType="1"/>
          </p:cNvSpPr>
          <p:nvPr/>
        </p:nvSpPr>
        <p:spPr bwMode="auto">
          <a:xfrm>
            <a:off x="2695575" y="2557463"/>
            <a:ext cx="2438400" cy="0"/>
          </a:xfrm>
          <a:prstGeom prst="line">
            <a:avLst/>
          </a:prstGeom>
          <a:noFill/>
          <a:ln w="38100">
            <a:solidFill>
              <a:srgbClr val="0072B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 name="TextBox 8"/>
          <p:cNvSpPr txBox="1">
            <a:spLocks noChangeArrowheads="1"/>
          </p:cNvSpPr>
          <p:nvPr/>
        </p:nvSpPr>
        <p:spPr bwMode="auto">
          <a:xfrm>
            <a:off x="2855913" y="2125663"/>
            <a:ext cx="148748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altLang="x-none" sz="2200">
                <a:solidFill>
                  <a:srgbClr val="FF0000"/>
                </a:solidFill>
              </a:rPr>
              <a:t>genotypes</a:t>
            </a:r>
          </a:p>
        </p:txBody>
      </p:sp>
      <p:sp>
        <p:nvSpPr>
          <p:cNvPr id="10" name="TextBox 9"/>
          <p:cNvSpPr txBox="1">
            <a:spLocks noChangeArrowheads="1"/>
          </p:cNvSpPr>
          <p:nvPr/>
        </p:nvSpPr>
        <p:spPr bwMode="auto">
          <a:xfrm>
            <a:off x="5133975" y="1717675"/>
            <a:ext cx="150336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altLang="x-none" sz="2200">
                <a:solidFill>
                  <a:srgbClr val="FF0000"/>
                </a:solidFill>
              </a:rPr>
              <a:t>phenotype</a:t>
            </a:r>
          </a:p>
        </p:txBody>
      </p:sp>
      <p:sp>
        <p:nvSpPr>
          <p:cNvPr id="12" name="Rounded Rectangle 11"/>
          <p:cNvSpPr/>
          <p:nvPr/>
        </p:nvSpPr>
        <p:spPr>
          <a:xfrm>
            <a:off x="458788" y="1076325"/>
            <a:ext cx="3792537" cy="635000"/>
          </a:xfrm>
          <a:prstGeom prst="roundRect">
            <a:avLst/>
          </a:prstGeom>
          <a:solidFill>
            <a:srgbClr val="DBB4E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91440"/>
          <a:lstStyle/>
          <a:p>
            <a:pPr eaLnBrk="1" hangingPunct="1">
              <a:buClr>
                <a:srgbClr val="A6A6A6"/>
              </a:buClr>
              <a:buFont typeface="Wingdings" charset="2"/>
              <a:buNone/>
              <a:defRPr/>
            </a:pPr>
            <a:r>
              <a:rPr lang="en-US" sz="2200" b="1" dirty="0">
                <a:solidFill>
                  <a:srgbClr val="000000"/>
                </a:solidFill>
                <a:cs typeface="Arial" charset="0"/>
              </a:rPr>
              <a:t>Genotype:</a:t>
            </a:r>
            <a:r>
              <a:rPr lang="en-US" sz="2200" dirty="0">
                <a:solidFill>
                  <a:srgbClr val="000000"/>
                </a:solidFill>
                <a:cs typeface="Arial" charset="0"/>
              </a:rPr>
              <a:t> genetic makeup</a:t>
            </a:r>
          </a:p>
        </p:txBody>
      </p:sp>
      <p:sp>
        <p:nvSpPr>
          <p:cNvPr id="13" name="Rounded Rectangle 12"/>
          <p:cNvSpPr/>
          <p:nvPr/>
        </p:nvSpPr>
        <p:spPr>
          <a:xfrm>
            <a:off x="4491038" y="1069975"/>
            <a:ext cx="3792537" cy="635000"/>
          </a:xfrm>
          <a:prstGeom prst="roundRect">
            <a:avLst/>
          </a:prstGeom>
          <a:solidFill>
            <a:srgbClr val="DBB4E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91440"/>
          <a:lstStyle/>
          <a:p>
            <a:pPr eaLnBrk="1" hangingPunct="1">
              <a:buClr>
                <a:srgbClr val="A6A6A6"/>
              </a:buClr>
              <a:buFont typeface="Wingdings" charset="2"/>
              <a:buNone/>
              <a:defRPr/>
            </a:pPr>
            <a:r>
              <a:rPr lang="en-US" sz="2200" b="1" dirty="0">
                <a:solidFill>
                  <a:srgbClr val="000000"/>
                </a:solidFill>
                <a:cs typeface="Arial" charset="0"/>
              </a:rPr>
              <a:t>Phenotype:</a:t>
            </a:r>
            <a:r>
              <a:rPr lang="en-US" sz="2200" dirty="0">
                <a:solidFill>
                  <a:srgbClr val="000000"/>
                </a:solidFill>
                <a:cs typeface="Arial" charset="0"/>
              </a:rPr>
              <a:t> physical traits</a:t>
            </a:r>
          </a:p>
        </p:txBody>
      </p:sp>
      <p:pic>
        <p:nvPicPr>
          <p:cNvPr id="43017"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68425" y="3067050"/>
            <a:ext cx="594995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60503" y="4964767"/>
            <a:ext cx="1129740" cy="11297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47182" fill="hold"/>
                                        <p:tgtEl>
                                          <p:spTgt spid="3"/>
                                        </p:tgtEl>
                                      </p:cBhvr>
                                    </p:cmd>
                                  </p:childTnLst>
                                </p:cTn>
                              </p:par>
                            </p:childTnLst>
                          </p:cTn>
                        </p:par>
                      </p:childTnLst>
                    </p:cTn>
                  </p:par>
                </p:childTnLst>
              </p:cTn>
              <p:nextCondLst>
                <p:cond evt="onClick" delay="0">
                  <p:tgtEl>
                    <p:spTgt spid="3"/>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4138" y="3716338"/>
            <a:ext cx="594995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Title 1"/>
          <p:cNvSpPr>
            <a:spLocks noGrp="1"/>
          </p:cNvSpPr>
          <p:nvPr>
            <p:ph type="title"/>
          </p:nvPr>
        </p:nvSpPr>
        <p:spPr bwMode="auto">
          <a:xfrm>
            <a:off x="457200" y="384175"/>
            <a:ext cx="8229600"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x-none">
                <a:latin typeface="Arial" charset="0"/>
                <a:ea typeface="ＭＳ Ｐゴシック" charset="-128"/>
                <a:cs typeface="Arial" charset="0"/>
              </a:rPr>
              <a:t>Heterozygous and Homozygous</a:t>
            </a:r>
          </a:p>
        </p:txBody>
      </p:sp>
      <p:sp>
        <p:nvSpPr>
          <p:cNvPr id="45059" name="Text Placeholder 3"/>
          <p:cNvSpPr>
            <a:spLocks noGrp="1"/>
          </p:cNvSpPr>
          <p:nvPr>
            <p:ph type="body" sz="quarter" idx="12"/>
          </p:nvPr>
        </p:nvSpPr>
        <p:spPr bwMode="auto">
          <a:xfrm>
            <a:off x="417513" y="992188"/>
            <a:ext cx="7826375" cy="5051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buClr>
                <a:srgbClr val="A6A6A6"/>
              </a:buClr>
              <a:buFont typeface="Wingdings" charset="2"/>
              <a:buNone/>
            </a:pPr>
            <a:r>
              <a:rPr lang="en-US" altLang="x-none" sz="2200" b="1">
                <a:latin typeface="Arial" charset="0"/>
                <a:ea typeface="ＭＳ Ｐゴシック" charset="-128"/>
                <a:cs typeface="Arial" charset="0"/>
              </a:rPr>
              <a:t>Homozygous:</a:t>
            </a:r>
            <a:r>
              <a:rPr lang="en-US" altLang="x-none" sz="2200">
                <a:latin typeface="Arial" charset="0"/>
                <a:ea typeface="ＭＳ Ｐゴシック" charset="-128"/>
                <a:cs typeface="Arial" charset="0"/>
              </a:rPr>
              <a:t> has two identical alleles for a gene</a:t>
            </a:r>
          </a:p>
          <a:p>
            <a:pPr eaLnBrk="1" hangingPunct="1">
              <a:buClr>
                <a:srgbClr val="A6A6A6"/>
              </a:buClr>
              <a:buFont typeface="Wingdings" charset="2"/>
              <a:buNone/>
            </a:pPr>
            <a:endParaRPr lang="en-US" altLang="x-none" sz="2200">
              <a:latin typeface="Arial" charset="0"/>
              <a:ea typeface="ＭＳ Ｐゴシック" charset="-128"/>
              <a:cs typeface="Arial" charset="0"/>
            </a:endParaRPr>
          </a:p>
          <a:p>
            <a:pPr eaLnBrk="1" hangingPunct="1">
              <a:buClr>
                <a:srgbClr val="A6A6A6"/>
              </a:buClr>
              <a:buFont typeface="Wingdings" charset="2"/>
              <a:buNone/>
            </a:pPr>
            <a:r>
              <a:rPr lang="en-US" altLang="x-none" sz="2200" b="1">
                <a:latin typeface="Arial" charset="0"/>
                <a:ea typeface="ＭＳ Ｐゴシック" charset="-128"/>
                <a:cs typeface="Arial" charset="0"/>
              </a:rPr>
              <a:t>Heterozygous:</a:t>
            </a:r>
            <a:r>
              <a:rPr lang="en-US" altLang="x-none" sz="2200">
                <a:latin typeface="Arial" charset="0"/>
                <a:ea typeface="ＭＳ Ｐゴシック" charset="-128"/>
                <a:cs typeface="Arial" charset="0"/>
              </a:rPr>
              <a:t> has two different alleles for a gene</a:t>
            </a:r>
          </a:p>
          <a:p>
            <a:pPr eaLnBrk="1" hangingPunct="1">
              <a:buClr>
                <a:srgbClr val="A6A6A6"/>
              </a:buClr>
              <a:buFont typeface="Wingdings" charset="2"/>
              <a:buNone/>
            </a:pPr>
            <a:endParaRPr lang="en-US" altLang="x-none" sz="2200">
              <a:latin typeface="Arial" charset="0"/>
              <a:ea typeface="ＭＳ Ｐゴシック" charset="-128"/>
              <a:cs typeface="Arial" charset="0"/>
            </a:endParaRPr>
          </a:p>
          <a:p>
            <a:pPr eaLnBrk="1" hangingPunct="1">
              <a:buClr>
                <a:srgbClr val="A6A6A6"/>
              </a:buClr>
              <a:buFont typeface="Wingdings" charset="2"/>
              <a:buNone/>
            </a:pPr>
            <a:r>
              <a:rPr lang="en-US" altLang="x-none" sz="2200">
                <a:latin typeface="Arial" charset="0"/>
                <a:ea typeface="ＭＳ Ｐゴシック" charset="-128"/>
                <a:cs typeface="Arial" charset="0"/>
              </a:rPr>
              <a:t>Which are:</a:t>
            </a:r>
          </a:p>
          <a:p>
            <a:pPr eaLnBrk="1" hangingPunct="1">
              <a:buClr>
                <a:srgbClr val="A6A6A6"/>
              </a:buClr>
              <a:buFont typeface="Wingdings" charset="2"/>
              <a:buNone/>
            </a:pPr>
            <a:r>
              <a:rPr lang="en-US" altLang="x-none" sz="2200">
                <a:latin typeface="Arial" charset="0"/>
                <a:ea typeface="ＭＳ Ｐゴシック" charset="-128"/>
                <a:cs typeface="Arial" charset="0"/>
              </a:rPr>
              <a:t>homozygous?                               heterozygous? </a:t>
            </a:r>
          </a:p>
        </p:txBody>
      </p:sp>
      <p:sp>
        <p:nvSpPr>
          <p:cNvPr id="45060" name="TextBox 5"/>
          <p:cNvSpPr txBox="1">
            <a:spLocks noChangeArrowheads="1"/>
          </p:cNvSpPr>
          <p:nvPr/>
        </p:nvSpPr>
        <p:spPr bwMode="auto">
          <a:xfrm>
            <a:off x="2327275" y="5981700"/>
            <a:ext cx="34131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altLang="x-none" sz="2200">
                <a:solidFill>
                  <a:srgbClr val="000000"/>
                </a:solidFill>
              </a:rPr>
              <a:t>1</a:t>
            </a:r>
          </a:p>
        </p:txBody>
      </p:sp>
      <p:sp>
        <p:nvSpPr>
          <p:cNvPr id="45061" name="TextBox 6"/>
          <p:cNvSpPr txBox="1">
            <a:spLocks noChangeArrowheads="1"/>
          </p:cNvSpPr>
          <p:nvPr/>
        </p:nvSpPr>
        <p:spPr bwMode="auto">
          <a:xfrm>
            <a:off x="3586163" y="6000750"/>
            <a:ext cx="34131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altLang="x-none" sz="2200">
                <a:solidFill>
                  <a:srgbClr val="000000"/>
                </a:solidFill>
              </a:rPr>
              <a:t>2</a:t>
            </a:r>
          </a:p>
        </p:txBody>
      </p:sp>
      <p:sp>
        <p:nvSpPr>
          <p:cNvPr id="45062" name="TextBox 7"/>
          <p:cNvSpPr txBox="1">
            <a:spLocks noChangeArrowheads="1"/>
          </p:cNvSpPr>
          <p:nvPr/>
        </p:nvSpPr>
        <p:spPr bwMode="auto">
          <a:xfrm>
            <a:off x="4856163" y="5983288"/>
            <a:ext cx="341312"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altLang="x-none" sz="2200">
                <a:solidFill>
                  <a:srgbClr val="000000"/>
                </a:solidFill>
              </a:rPr>
              <a:t>3</a:t>
            </a:r>
          </a:p>
        </p:txBody>
      </p:sp>
      <p:sp>
        <p:nvSpPr>
          <p:cNvPr id="45063" name="Line 35"/>
          <p:cNvSpPr>
            <a:spLocks noChangeShapeType="1"/>
          </p:cNvSpPr>
          <p:nvPr/>
        </p:nvSpPr>
        <p:spPr bwMode="auto">
          <a:xfrm flipV="1">
            <a:off x="2246313" y="3452813"/>
            <a:ext cx="1795462" cy="4762"/>
          </a:xfrm>
          <a:prstGeom prst="line">
            <a:avLst/>
          </a:prstGeom>
          <a:noFill/>
          <a:ln w="38100">
            <a:solidFill>
              <a:srgbClr val="0072B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64" name="Line 35"/>
          <p:cNvSpPr>
            <a:spLocks noChangeShapeType="1"/>
          </p:cNvSpPr>
          <p:nvPr/>
        </p:nvSpPr>
        <p:spPr bwMode="auto">
          <a:xfrm>
            <a:off x="6502400" y="3441700"/>
            <a:ext cx="1844675" cy="0"/>
          </a:xfrm>
          <a:prstGeom prst="line">
            <a:avLst/>
          </a:prstGeom>
          <a:noFill/>
          <a:ln w="38100">
            <a:solidFill>
              <a:srgbClr val="0072B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 name="TextBox 11"/>
          <p:cNvSpPr txBox="1">
            <a:spLocks noChangeArrowheads="1"/>
          </p:cNvSpPr>
          <p:nvPr/>
        </p:nvSpPr>
        <p:spPr bwMode="auto">
          <a:xfrm>
            <a:off x="2706688" y="3003550"/>
            <a:ext cx="655637"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altLang="x-none" sz="2200">
                <a:solidFill>
                  <a:srgbClr val="FF0000"/>
                </a:solidFill>
              </a:rPr>
              <a:t>1, 4</a:t>
            </a:r>
          </a:p>
        </p:txBody>
      </p:sp>
      <p:sp>
        <p:nvSpPr>
          <p:cNvPr id="13" name="TextBox 12"/>
          <p:cNvSpPr txBox="1">
            <a:spLocks noChangeArrowheads="1"/>
          </p:cNvSpPr>
          <p:nvPr/>
        </p:nvSpPr>
        <p:spPr bwMode="auto">
          <a:xfrm>
            <a:off x="6977063" y="2990850"/>
            <a:ext cx="655637"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altLang="x-none" sz="2200">
                <a:solidFill>
                  <a:srgbClr val="FF0000"/>
                </a:solidFill>
              </a:rPr>
              <a:t>2, 3</a:t>
            </a:r>
          </a:p>
        </p:txBody>
      </p:sp>
      <p:sp>
        <p:nvSpPr>
          <p:cNvPr id="45067" name="TextBox 13"/>
          <p:cNvSpPr txBox="1">
            <a:spLocks noChangeArrowheads="1"/>
          </p:cNvSpPr>
          <p:nvPr/>
        </p:nvSpPr>
        <p:spPr bwMode="auto">
          <a:xfrm>
            <a:off x="6059488" y="5965825"/>
            <a:ext cx="34131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altLang="x-none" sz="2200">
                <a:solidFill>
                  <a:srgbClr val="000000"/>
                </a:solidFill>
              </a:rPr>
              <a:t>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bwMode="auto">
          <a:xfrm>
            <a:off x="1485900" y="1269206"/>
            <a:ext cx="6172200" cy="41076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x-none">
                <a:latin typeface="Arial" charset="0"/>
                <a:ea typeface="ＭＳ Ｐゴシック" charset="-128"/>
              </a:rPr>
              <a:t>Learning Objectives</a:t>
            </a:r>
          </a:p>
        </p:txBody>
      </p:sp>
      <p:sp>
        <p:nvSpPr>
          <p:cNvPr id="2" name="Text Placeholder 1"/>
          <p:cNvSpPr>
            <a:spLocks noGrp="1"/>
          </p:cNvSpPr>
          <p:nvPr>
            <p:ph type="body" sz="quarter" idx="10"/>
          </p:nvPr>
        </p:nvSpPr>
        <p:spPr bwMode="auto">
          <a:xfrm>
            <a:off x="1485900" y="1749028"/>
            <a:ext cx="6172200" cy="125134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buClr>
                <a:srgbClr val="A6A6A6"/>
              </a:buClr>
              <a:buFont typeface="Wingdings" charset="2"/>
              <a:buChar char="§"/>
            </a:pPr>
            <a:r>
              <a:rPr lang="en-US" altLang="x-none">
                <a:latin typeface="Arial" charset="0"/>
                <a:ea typeface="ＭＳ Ｐゴシック" charset="-128"/>
              </a:rPr>
              <a:t>Explain from where an organism gets its unique characteristics</a:t>
            </a:r>
            <a:r>
              <a:rPr lang="en-US" altLang="ja-JP">
                <a:latin typeface="Arial" charset="0"/>
                <a:ea typeface="ＭＳ Ｐゴシック" charset="-128"/>
              </a:rPr>
              <a:t>. </a:t>
            </a:r>
          </a:p>
          <a:p>
            <a:pPr eaLnBrk="1" hangingPunct="1">
              <a:buClr>
                <a:srgbClr val="A6A6A6"/>
              </a:buClr>
              <a:buFont typeface="Wingdings" charset="2"/>
              <a:buChar char="§"/>
            </a:pPr>
            <a:r>
              <a:rPr lang="en-US" altLang="x-none">
                <a:latin typeface="Arial" charset="0"/>
                <a:ea typeface="ＭＳ Ｐゴシック" charset="-128"/>
              </a:rPr>
              <a:t>Explain how different forms of a gene are distributed to offspring. </a:t>
            </a:r>
          </a:p>
        </p:txBody>
      </p:sp>
    </p:spTree>
    <p:extLst>
      <p:ext uri="{BB962C8B-B14F-4D97-AF65-F5344CB8AC3E}">
        <p14:creationId xmlns:p14="http://schemas.microsoft.com/office/powerpoint/2010/main" val="14131860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bwMode="auto">
          <a:xfrm>
            <a:off x="457200" y="384175"/>
            <a:ext cx="8229600"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x-none">
                <a:latin typeface="Arial" charset="0"/>
                <a:ea typeface="ＭＳ Ｐゴシック" charset="-128"/>
                <a:cs typeface="Arial" charset="0"/>
              </a:rPr>
              <a:t>Making a Punnett Square</a:t>
            </a:r>
          </a:p>
        </p:txBody>
      </p:sp>
      <p:pic>
        <p:nvPicPr>
          <p:cNvPr id="12291"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8488" y="1363663"/>
            <a:ext cx="3724275" cy="4635500"/>
          </a:xfrm>
          <a:prstGeom prst="rect">
            <a:avLst/>
          </a:prstGeom>
          <a:noFill/>
          <a:ln>
            <a:noFill/>
          </a:ln>
          <a:effectLst>
            <a:outerShdw blurRad="635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35538" y="2132013"/>
            <a:ext cx="3481387" cy="3686175"/>
          </a:xfrm>
          <a:prstGeom prst="rect">
            <a:avLst/>
          </a:prstGeom>
          <a:noFill/>
          <a:ln>
            <a:noFill/>
          </a:ln>
          <a:effectLst>
            <a:outerShdw blurRad="635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Box 7"/>
          <p:cNvSpPr txBox="1">
            <a:spLocks noChangeArrowheads="1"/>
          </p:cNvSpPr>
          <p:nvPr/>
        </p:nvSpPr>
        <p:spPr bwMode="auto">
          <a:xfrm>
            <a:off x="4929188" y="2252663"/>
            <a:ext cx="3074987"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x-none">
                <a:solidFill>
                  <a:srgbClr val="000000"/>
                </a:solidFill>
              </a:rPr>
              <a:t>Combine gamete genotypes </a:t>
            </a:r>
          </a:p>
        </p:txBody>
      </p:sp>
      <p:sp>
        <p:nvSpPr>
          <p:cNvPr id="47109" name="Oval 36"/>
          <p:cNvSpPr>
            <a:spLocks noChangeArrowheads="1"/>
          </p:cNvSpPr>
          <p:nvPr/>
        </p:nvSpPr>
        <p:spPr bwMode="auto">
          <a:xfrm>
            <a:off x="1719263" y="4729163"/>
            <a:ext cx="895350" cy="388937"/>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endParaRPr lang="x-none" altLang="x-none"/>
          </a:p>
        </p:txBody>
      </p:sp>
      <p:sp>
        <p:nvSpPr>
          <p:cNvPr id="47110" name="TextBox 9"/>
          <p:cNvSpPr txBox="1">
            <a:spLocks noChangeArrowheads="1"/>
          </p:cNvSpPr>
          <p:nvPr/>
        </p:nvSpPr>
        <p:spPr bwMode="auto">
          <a:xfrm>
            <a:off x="1103313" y="4000500"/>
            <a:ext cx="2365375"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x-none">
                <a:solidFill>
                  <a:srgbClr val="000000"/>
                </a:solidFill>
              </a:rPr>
              <a:t>Gametes for a parent </a:t>
            </a:r>
          </a:p>
          <a:p>
            <a:pPr algn="ctr" eaLnBrk="1" hangingPunct="1"/>
            <a:r>
              <a:rPr lang="en-US" altLang="x-none">
                <a:solidFill>
                  <a:srgbClr val="000000"/>
                </a:solidFill>
              </a:rPr>
              <a:t>along one side</a:t>
            </a:r>
          </a:p>
        </p:txBody>
      </p:sp>
      <p:sp>
        <p:nvSpPr>
          <p:cNvPr id="47111" name="TextBox 10"/>
          <p:cNvSpPr txBox="1">
            <a:spLocks noChangeArrowheads="1"/>
          </p:cNvSpPr>
          <p:nvPr/>
        </p:nvSpPr>
        <p:spPr bwMode="auto">
          <a:xfrm>
            <a:off x="1298575" y="2709863"/>
            <a:ext cx="2008188"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x-none">
                <a:solidFill>
                  <a:srgbClr val="000000"/>
                </a:solidFill>
              </a:rPr>
              <a:t>Possible gametes</a:t>
            </a:r>
          </a:p>
        </p:txBody>
      </p:sp>
      <p:sp>
        <p:nvSpPr>
          <p:cNvPr id="47112" name="TextBox 11"/>
          <p:cNvSpPr txBox="1">
            <a:spLocks noChangeArrowheads="1"/>
          </p:cNvSpPr>
          <p:nvPr/>
        </p:nvSpPr>
        <p:spPr bwMode="auto">
          <a:xfrm>
            <a:off x="1146175" y="1739900"/>
            <a:ext cx="21463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x-none">
                <a:solidFill>
                  <a:srgbClr val="000000"/>
                </a:solidFill>
              </a:rPr>
              <a:t>A cross of ospreys: </a:t>
            </a:r>
          </a:p>
          <a:p>
            <a:pPr algn="ctr" eaLnBrk="1" hangingPunct="1"/>
            <a:r>
              <a:rPr lang="en-US" altLang="x-none">
                <a:solidFill>
                  <a:srgbClr val="000000"/>
                </a:solidFill>
              </a:rPr>
              <a:t>beak size (</a:t>
            </a:r>
            <a:r>
              <a:rPr lang="en-US" altLang="x-none" i="1">
                <a:solidFill>
                  <a:srgbClr val="000000"/>
                </a:solidFill>
              </a:rPr>
              <a:t>B</a:t>
            </a:r>
            <a:r>
              <a:rPr lang="en-US" altLang="x-none">
                <a:solidFill>
                  <a:srgbClr val="000000"/>
                </a:solidFill>
              </a:rPr>
              <a:t>, </a:t>
            </a:r>
            <a:r>
              <a:rPr lang="en-US" altLang="x-none" i="1">
                <a:solidFill>
                  <a:srgbClr val="000000"/>
                </a:solidFill>
              </a:rPr>
              <a:t>b</a:t>
            </a:r>
            <a:r>
              <a:rPr lang="en-US" altLang="x-none">
                <a:solidFill>
                  <a:srgbClr val="000000"/>
                </a:solidFill>
              </a:rPr>
              <a:t>)</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00801" y="516147"/>
            <a:ext cx="1111763" cy="11117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1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p:cNvSpPr>
          <p:nvPr>
            <p:ph type="title"/>
          </p:nvPr>
        </p:nvSpPr>
        <p:spPr bwMode="auto">
          <a:xfrm>
            <a:off x="457200" y="384175"/>
            <a:ext cx="8229600"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x-none">
                <a:latin typeface="Arial" charset="0"/>
                <a:ea typeface="ＭＳ Ｐゴシック" charset="-128"/>
                <a:cs typeface="Arial" charset="0"/>
              </a:rPr>
              <a:t>Practice problem</a:t>
            </a:r>
          </a:p>
        </p:txBody>
      </p:sp>
      <p:sp>
        <p:nvSpPr>
          <p:cNvPr id="4" name="Text Placeholder 3"/>
          <p:cNvSpPr>
            <a:spLocks noGrp="1"/>
          </p:cNvSpPr>
          <p:nvPr>
            <p:ph type="body" sz="quarter" idx="12"/>
          </p:nvPr>
        </p:nvSpPr>
        <p:spPr>
          <a:xfrm>
            <a:off x="452438" y="1096963"/>
            <a:ext cx="8229600" cy="1252537"/>
          </a:xfrm>
        </p:spPr>
        <p:txBody>
          <a:bodyPr/>
          <a:lstStyle/>
          <a:p>
            <a:pPr>
              <a:defRPr/>
            </a:pPr>
            <a:r>
              <a:rPr lang="en-US" dirty="0" smtClean="0"/>
              <a:t>A blue faced </a:t>
            </a:r>
            <a:r>
              <a:rPr lang="en-US" dirty="0" err="1" smtClean="0"/>
              <a:t>Oompah</a:t>
            </a:r>
            <a:r>
              <a:rPr lang="en-US" dirty="0" smtClean="0"/>
              <a:t> </a:t>
            </a:r>
            <a:r>
              <a:rPr lang="en-US" dirty="0" err="1" smtClean="0"/>
              <a:t>Loompa</a:t>
            </a:r>
            <a:r>
              <a:rPr lang="en-US" dirty="0" smtClean="0"/>
              <a:t> (homozygous) is married to an </a:t>
            </a:r>
            <a:r>
              <a:rPr lang="en-US" dirty="0" err="1" smtClean="0"/>
              <a:t>oranged</a:t>
            </a:r>
            <a:r>
              <a:rPr lang="en-US" dirty="0" smtClean="0"/>
              <a:t> faced </a:t>
            </a:r>
            <a:r>
              <a:rPr lang="en-US" dirty="0" err="1" smtClean="0"/>
              <a:t>Oompah</a:t>
            </a:r>
            <a:r>
              <a:rPr lang="en-US" dirty="0" smtClean="0"/>
              <a:t>. They have 8 children. How many children will have blue faces? (Blue is dominant)</a:t>
            </a:r>
            <a:endParaRPr lang="en-US" dirty="0"/>
          </a:p>
        </p:txBody>
      </p:sp>
      <p:pic>
        <p:nvPicPr>
          <p:cNvPr id="88067"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90975" y="2682875"/>
            <a:ext cx="38449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47905" y="2853484"/>
            <a:ext cx="1535953" cy="153595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3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bwMode="auto">
          <a:xfrm>
            <a:off x="457200" y="384175"/>
            <a:ext cx="8229600"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x-none">
                <a:latin typeface="Arial" charset="0"/>
                <a:ea typeface="ＭＳ Ｐゴシック" charset="-128"/>
                <a:cs typeface="Arial" charset="0"/>
              </a:rPr>
              <a:t>Making a Punnett Square: Two Factors</a:t>
            </a:r>
          </a:p>
        </p:txBody>
      </p:sp>
      <p:pic>
        <p:nvPicPr>
          <p:cNvPr id="1331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9900" y="1517650"/>
            <a:ext cx="4064000" cy="4452938"/>
          </a:xfrm>
          <a:prstGeom prst="rect">
            <a:avLst/>
          </a:prstGeom>
          <a:noFill/>
          <a:ln>
            <a:noFill/>
          </a:ln>
          <a:effectLst>
            <a:outerShdw blurRad="635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83138" y="1831975"/>
            <a:ext cx="4002087" cy="3819525"/>
          </a:xfrm>
          <a:prstGeom prst="rect">
            <a:avLst/>
          </a:prstGeom>
          <a:noFill/>
          <a:ln>
            <a:noFill/>
          </a:ln>
          <a:effectLst>
            <a:outerShdw blurRad="635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Box 6"/>
          <p:cNvSpPr txBox="1">
            <a:spLocks noChangeArrowheads="1"/>
          </p:cNvSpPr>
          <p:nvPr/>
        </p:nvSpPr>
        <p:spPr bwMode="auto">
          <a:xfrm>
            <a:off x="5345113" y="1852613"/>
            <a:ext cx="3271837"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x-none" sz="1600">
                <a:solidFill>
                  <a:srgbClr val="000000"/>
                </a:solidFill>
              </a:rPr>
              <a:t>Combine gamete genotypes </a:t>
            </a:r>
          </a:p>
        </p:txBody>
      </p:sp>
      <p:sp>
        <p:nvSpPr>
          <p:cNvPr id="49157" name="TextBox 7"/>
          <p:cNvSpPr txBox="1">
            <a:spLocks noChangeArrowheads="1"/>
          </p:cNvSpPr>
          <p:nvPr/>
        </p:nvSpPr>
        <p:spPr bwMode="auto">
          <a:xfrm>
            <a:off x="1436688" y="1851025"/>
            <a:ext cx="2957512"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x-none" sz="1600">
                <a:solidFill>
                  <a:srgbClr val="000000"/>
                </a:solidFill>
              </a:rPr>
              <a:t>A cross of pea plants: </a:t>
            </a:r>
          </a:p>
          <a:p>
            <a:pPr algn="ctr" eaLnBrk="1" hangingPunct="1"/>
            <a:r>
              <a:rPr lang="en-US" altLang="x-none" sz="1600">
                <a:solidFill>
                  <a:srgbClr val="000000"/>
                </a:solidFill>
              </a:rPr>
              <a:t>size (</a:t>
            </a:r>
            <a:r>
              <a:rPr lang="en-US" altLang="x-none" sz="1600" i="1">
                <a:solidFill>
                  <a:srgbClr val="000000"/>
                </a:solidFill>
              </a:rPr>
              <a:t>T</a:t>
            </a:r>
            <a:r>
              <a:rPr lang="en-US" altLang="x-none" sz="1600">
                <a:solidFill>
                  <a:srgbClr val="000000"/>
                </a:solidFill>
              </a:rPr>
              <a:t>, </a:t>
            </a:r>
            <a:r>
              <a:rPr lang="en-US" altLang="x-none" sz="1600" i="1">
                <a:solidFill>
                  <a:srgbClr val="000000"/>
                </a:solidFill>
              </a:rPr>
              <a:t>t</a:t>
            </a:r>
            <a:r>
              <a:rPr lang="en-US" altLang="x-none" sz="1600">
                <a:solidFill>
                  <a:srgbClr val="000000"/>
                </a:solidFill>
              </a:rPr>
              <a:t>) and pod color (</a:t>
            </a:r>
            <a:r>
              <a:rPr lang="en-US" altLang="x-none" sz="1600" i="1">
                <a:solidFill>
                  <a:srgbClr val="000000"/>
                </a:solidFill>
              </a:rPr>
              <a:t>G</a:t>
            </a:r>
            <a:r>
              <a:rPr lang="en-US" altLang="x-none" sz="1600">
                <a:solidFill>
                  <a:srgbClr val="000000"/>
                </a:solidFill>
              </a:rPr>
              <a:t>, </a:t>
            </a:r>
            <a:r>
              <a:rPr lang="en-US" altLang="x-none" sz="1600" i="1">
                <a:solidFill>
                  <a:srgbClr val="000000"/>
                </a:solidFill>
              </a:rPr>
              <a:t>g</a:t>
            </a:r>
            <a:r>
              <a:rPr lang="en-US" altLang="x-none" sz="1600">
                <a:solidFill>
                  <a:srgbClr val="000000"/>
                </a:solidFill>
              </a:rPr>
              <a:t>) </a:t>
            </a:r>
          </a:p>
        </p:txBody>
      </p:sp>
      <p:sp>
        <p:nvSpPr>
          <p:cNvPr id="49158" name="TextBox 8"/>
          <p:cNvSpPr txBox="1">
            <a:spLocks noChangeArrowheads="1"/>
          </p:cNvSpPr>
          <p:nvPr/>
        </p:nvSpPr>
        <p:spPr bwMode="auto">
          <a:xfrm>
            <a:off x="1782763" y="2838450"/>
            <a:ext cx="2066925"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x-none" sz="1600">
                <a:solidFill>
                  <a:srgbClr val="000000"/>
                </a:solidFill>
              </a:rPr>
              <a:t>All possible gametes</a:t>
            </a:r>
          </a:p>
        </p:txBody>
      </p:sp>
      <p:sp>
        <p:nvSpPr>
          <p:cNvPr id="49159" name="Rectangle 9"/>
          <p:cNvSpPr>
            <a:spLocks noChangeArrowheads="1"/>
          </p:cNvSpPr>
          <p:nvPr/>
        </p:nvSpPr>
        <p:spPr bwMode="auto">
          <a:xfrm>
            <a:off x="1357313" y="3948113"/>
            <a:ext cx="2943225"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x-none" sz="1600">
                <a:solidFill>
                  <a:srgbClr val="000000"/>
                </a:solidFill>
              </a:rPr>
              <a:t>All gametes for a parent </a:t>
            </a:r>
          </a:p>
          <a:p>
            <a:pPr algn="ctr" eaLnBrk="1" hangingPunct="1"/>
            <a:r>
              <a:rPr lang="en-US" altLang="x-none" sz="1600">
                <a:solidFill>
                  <a:srgbClr val="000000"/>
                </a:solidFill>
              </a:rPr>
              <a:t>along one side</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43766" y="819150"/>
            <a:ext cx="812800" cy="812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3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bwMode="auto">
          <a:xfrm>
            <a:off x="457200" y="384175"/>
            <a:ext cx="8229600"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x-none">
                <a:latin typeface="Arial" charset="0"/>
                <a:ea typeface="ＭＳ Ｐゴシック" charset="-128"/>
                <a:cs typeface="Arial" charset="0"/>
              </a:rPr>
              <a:t>The Two-Factor Cross: F</a:t>
            </a:r>
            <a:r>
              <a:rPr lang="en-US" altLang="x-none" baseline="-25000">
                <a:latin typeface="Arial" charset="0"/>
                <a:ea typeface="ＭＳ Ｐゴシック" charset="-128"/>
                <a:cs typeface="Arial" charset="0"/>
              </a:rPr>
              <a:t>1</a:t>
            </a:r>
          </a:p>
        </p:txBody>
      </p:sp>
      <p:pic>
        <p:nvPicPr>
          <p:cNvPr id="5120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22488" y="1211263"/>
            <a:ext cx="4633912"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Box 1"/>
          <p:cNvSpPr txBox="1">
            <a:spLocks noChangeArrowheads="1"/>
          </p:cNvSpPr>
          <p:nvPr/>
        </p:nvSpPr>
        <p:spPr bwMode="auto">
          <a:xfrm>
            <a:off x="698500" y="1506538"/>
            <a:ext cx="3317875"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x-none" sz="8000">
                <a:solidFill>
                  <a:srgbClr val="000000"/>
                </a:solidFill>
              </a:rPr>
              <a:t>RRYY</a:t>
            </a:r>
          </a:p>
        </p:txBody>
      </p:sp>
      <p:sp>
        <p:nvSpPr>
          <p:cNvPr id="3" name="Curved Down Arrow 2"/>
          <p:cNvSpPr/>
          <p:nvPr/>
        </p:nvSpPr>
        <p:spPr>
          <a:xfrm>
            <a:off x="1237129" y="1211263"/>
            <a:ext cx="1667436" cy="492031"/>
          </a:xfrm>
          <a:prstGeom prst="curvedDownArrow">
            <a:avLst/>
          </a:prstGeom>
          <a:ln/>
        </p:spPr>
        <p:style>
          <a:lnRef idx="1">
            <a:schemeClr val="accent1"/>
          </a:lnRef>
          <a:fillRef idx="3">
            <a:schemeClr val="accent1"/>
          </a:fillRef>
          <a:effectRef idx="2">
            <a:schemeClr val="accent1"/>
          </a:effectRef>
          <a:fontRef idx="minor">
            <a:schemeClr val="lt1"/>
          </a:fontRef>
        </p:style>
        <p:txBody>
          <a:bodyPr tIns="91440"/>
          <a:lstStyle/>
          <a:p>
            <a:pPr>
              <a:defRPr/>
            </a:pPr>
            <a:endParaRPr lang="en-US" sz="1200" dirty="0">
              <a:solidFill>
                <a:schemeClr val="tx2"/>
              </a:solidFill>
            </a:endParaRPr>
          </a:p>
        </p:txBody>
      </p:sp>
      <p:sp>
        <p:nvSpPr>
          <p:cNvPr id="6" name="Curved Down Arrow 5"/>
          <p:cNvSpPr/>
          <p:nvPr/>
        </p:nvSpPr>
        <p:spPr>
          <a:xfrm>
            <a:off x="1232645" y="1200827"/>
            <a:ext cx="2317379" cy="492031"/>
          </a:xfrm>
          <a:prstGeom prst="curvedDownArrow">
            <a:avLst>
              <a:gd name="adj1" fmla="val 25000"/>
              <a:gd name="adj2" fmla="val 50000"/>
              <a:gd name="adj3" fmla="val 28644"/>
            </a:avLst>
          </a:prstGeom>
          <a:ln/>
        </p:spPr>
        <p:style>
          <a:lnRef idx="1">
            <a:schemeClr val="accent1"/>
          </a:lnRef>
          <a:fillRef idx="3">
            <a:schemeClr val="accent1"/>
          </a:fillRef>
          <a:effectRef idx="2">
            <a:schemeClr val="accent1"/>
          </a:effectRef>
          <a:fontRef idx="minor">
            <a:schemeClr val="lt1"/>
          </a:fontRef>
        </p:style>
        <p:txBody>
          <a:bodyPr tIns="91440"/>
          <a:lstStyle/>
          <a:p>
            <a:pPr>
              <a:defRPr/>
            </a:pPr>
            <a:endParaRPr lang="en-US" sz="1200" dirty="0">
              <a:solidFill>
                <a:schemeClr val="tx2"/>
              </a:solidFill>
            </a:endParaRPr>
          </a:p>
        </p:txBody>
      </p:sp>
      <p:sp>
        <p:nvSpPr>
          <p:cNvPr id="4" name="Curved Up Arrow 3"/>
          <p:cNvSpPr/>
          <p:nvPr/>
        </p:nvSpPr>
        <p:spPr>
          <a:xfrm>
            <a:off x="2062163" y="2778125"/>
            <a:ext cx="663575" cy="280988"/>
          </a:xfrm>
          <a:prstGeom prst="curvedUpArrow">
            <a:avLst/>
          </a:prstGeom>
          <a:ln/>
        </p:spPr>
        <p:style>
          <a:lnRef idx="2">
            <a:schemeClr val="accent4">
              <a:shade val="50000"/>
            </a:schemeClr>
          </a:lnRef>
          <a:fillRef idx="1">
            <a:schemeClr val="accent4"/>
          </a:fillRef>
          <a:effectRef idx="0">
            <a:schemeClr val="accent4"/>
          </a:effectRef>
          <a:fontRef idx="minor">
            <a:schemeClr val="lt1"/>
          </a:fontRef>
        </p:style>
        <p:txBody>
          <a:bodyPr tIns="91440"/>
          <a:lstStyle/>
          <a:p>
            <a:pPr>
              <a:defRPr/>
            </a:pPr>
            <a:endParaRPr lang="en-US" sz="1200" dirty="0">
              <a:solidFill>
                <a:schemeClr val="tx2"/>
              </a:solidFill>
            </a:endParaRPr>
          </a:p>
        </p:txBody>
      </p:sp>
      <p:sp>
        <p:nvSpPr>
          <p:cNvPr id="8" name="Curved Up Arrow 7"/>
          <p:cNvSpPr/>
          <p:nvPr/>
        </p:nvSpPr>
        <p:spPr>
          <a:xfrm>
            <a:off x="2054225" y="2778125"/>
            <a:ext cx="1495425" cy="614363"/>
          </a:xfrm>
          <a:prstGeom prst="curvedUpArrow">
            <a:avLst/>
          </a:prstGeom>
          <a:ln/>
        </p:spPr>
        <p:style>
          <a:lnRef idx="2">
            <a:schemeClr val="accent4">
              <a:shade val="50000"/>
            </a:schemeClr>
          </a:lnRef>
          <a:fillRef idx="1">
            <a:schemeClr val="accent4"/>
          </a:fillRef>
          <a:effectRef idx="0">
            <a:schemeClr val="accent4"/>
          </a:effectRef>
          <a:fontRef idx="minor">
            <a:schemeClr val="lt1"/>
          </a:fontRef>
        </p:style>
        <p:txBody>
          <a:bodyPr tIns="91440"/>
          <a:lstStyle/>
          <a:p>
            <a:pPr>
              <a:defRPr/>
            </a:pPr>
            <a:endParaRPr lang="en-US" sz="1200" dirty="0">
              <a:solidFill>
                <a:schemeClr val="tx2"/>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54196" y="933450"/>
            <a:ext cx="1326192" cy="132619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7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p:cNvSpPr>
            <a:spLocks noGrp="1"/>
          </p:cNvSpPr>
          <p:nvPr>
            <p:ph type="title"/>
          </p:nvPr>
        </p:nvSpPr>
        <p:spPr bwMode="auto">
          <a:xfrm>
            <a:off x="457200" y="384175"/>
            <a:ext cx="8229600"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x-none">
                <a:latin typeface="Arial" charset="0"/>
                <a:ea typeface="ＭＳ Ｐゴシック" charset="-128"/>
                <a:cs typeface="Arial" charset="0"/>
              </a:rPr>
              <a:t>Practice Problem</a:t>
            </a:r>
          </a:p>
        </p:txBody>
      </p:sp>
      <p:sp>
        <p:nvSpPr>
          <p:cNvPr id="4" name="Text Placeholder 3"/>
          <p:cNvSpPr>
            <a:spLocks noGrp="1"/>
          </p:cNvSpPr>
          <p:nvPr>
            <p:ph type="body" sz="quarter" idx="12"/>
          </p:nvPr>
        </p:nvSpPr>
        <p:spPr>
          <a:xfrm>
            <a:off x="452438" y="1096963"/>
            <a:ext cx="8229600" cy="481012"/>
          </a:xfrm>
        </p:spPr>
        <p:txBody>
          <a:bodyPr/>
          <a:lstStyle/>
          <a:p>
            <a:pPr>
              <a:defRPr/>
            </a:pPr>
            <a:r>
              <a:rPr lang="en-US" dirty="0" smtClean="0"/>
              <a:t>Cross two plants with genotype RrYy.</a:t>
            </a:r>
            <a:endParaRPr lang="en-US" dirty="0"/>
          </a:p>
        </p:txBody>
      </p:sp>
      <p:pic>
        <p:nvPicPr>
          <p:cNvPr id="8909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65225" y="1743075"/>
            <a:ext cx="18161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22988" y="1743075"/>
            <a:ext cx="18161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TextBox 6"/>
          <p:cNvSpPr txBox="1">
            <a:spLocks noChangeArrowheads="1"/>
          </p:cNvSpPr>
          <p:nvPr/>
        </p:nvSpPr>
        <p:spPr bwMode="auto">
          <a:xfrm>
            <a:off x="1260475" y="3865563"/>
            <a:ext cx="172085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x-none" sz="3200">
                <a:solidFill>
                  <a:srgbClr val="000000"/>
                </a:solidFill>
              </a:rPr>
              <a:t>RY</a:t>
            </a:r>
          </a:p>
          <a:p>
            <a:pPr algn="ctr"/>
            <a:r>
              <a:rPr lang="en-US" altLang="x-none" sz="3200">
                <a:solidFill>
                  <a:srgbClr val="000000"/>
                </a:solidFill>
              </a:rPr>
              <a:t>Ry</a:t>
            </a:r>
          </a:p>
          <a:p>
            <a:pPr algn="ctr"/>
            <a:r>
              <a:rPr lang="en-US" altLang="x-none" sz="3200">
                <a:solidFill>
                  <a:srgbClr val="000000"/>
                </a:solidFill>
              </a:rPr>
              <a:t>rY</a:t>
            </a:r>
          </a:p>
          <a:p>
            <a:pPr algn="ctr"/>
            <a:r>
              <a:rPr lang="en-US" altLang="x-none" sz="3200">
                <a:solidFill>
                  <a:srgbClr val="000000"/>
                </a:solidFill>
              </a:rPr>
              <a:t>ry</a:t>
            </a:r>
          </a:p>
        </p:txBody>
      </p:sp>
      <p:sp>
        <p:nvSpPr>
          <p:cNvPr id="89094" name="TextBox 7"/>
          <p:cNvSpPr txBox="1">
            <a:spLocks noChangeArrowheads="1"/>
          </p:cNvSpPr>
          <p:nvPr/>
        </p:nvSpPr>
        <p:spPr bwMode="auto">
          <a:xfrm>
            <a:off x="6218238" y="3865563"/>
            <a:ext cx="172085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x-none" sz="3200">
                <a:solidFill>
                  <a:srgbClr val="000000"/>
                </a:solidFill>
              </a:rPr>
              <a:t>RY</a:t>
            </a:r>
          </a:p>
          <a:p>
            <a:pPr algn="ctr"/>
            <a:r>
              <a:rPr lang="en-US" altLang="x-none" sz="3200">
                <a:solidFill>
                  <a:srgbClr val="000000"/>
                </a:solidFill>
              </a:rPr>
              <a:t>Ry</a:t>
            </a:r>
          </a:p>
          <a:p>
            <a:pPr algn="ctr"/>
            <a:r>
              <a:rPr lang="en-US" altLang="x-none" sz="3200">
                <a:solidFill>
                  <a:srgbClr val="000000"/>
                </a:solidFill>
              </a:rPr>
              <a:t>rY</a:t>
            </a:r>
          </a:p>
          <a:p>
            <a:pPr algn="ctr"/>
            <a:r>
              <a:rPr lang="en-US" altLang="x-none" sz="3200">
                <a:solidFill>
                  <a:srgbClr val="000000"/>
                </a:solidFill>
              </a:rPr>
              <a:t>ry</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25976" y="384175"/>
            <a:ext cx="1302871" cy="1302871"/>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4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05088" y="1757363"/>
            <a:ext cx="4973637"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0" name="Title 1"/>
          <p:cNvSpPr>
            <a:spLocks noGrp="1"/>
          </p:cNvSpPr>
          <p:nvPr>
            <p:ph type="title"/>
          </p:nvPr>
        </p:nvSpPr>
        <p:spPr bwMode="auto">
          <a:xfrm>
            <a:off x="457200" y="384175"/>
            <a:ext cx="8229600"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x-none">
                <a:latin typeface="Arial" charset="0"/>
                <a:ea typeface="ＭＳ Ｐゴシック" charset="-128"/>
                <a:cs typeface="Arial" charset="0"/>
              </a:rPr>
              <a:t>The Two-Factor Cross: F</a:t>
            </a:r>
            <a:r>
              <a:rPr lang="en-US" altLang="x-none" baseline="-25000">
                <a:latin typeface="Arial" charset="0"/>
                <a:ea typeface="ＭＳ Ｐゴシック" charset="-128"/>
                <a:cs typeface="Arial" charset="0"/>
              </a:rPr>
              <a:t>2</a:t>
            </a:r>
          </a:p>
        </p:txBody>
      </p:sp>
      <p:sp>
        <p:nvSpPr>
          <p:cNvPr id="53251" name="Text Placeholder 3"/>
          <p:cNvSpPr>
            <a:spLocks noGrp="1"/>
          </p:cNvSpPr>
          <p:nvPr>
            <p:ph type="body" sz="quarter" idx="12"/>
          </p:nvPr>
        </p:nvSpPr>
        <p:spPr bwMode="auto">
          <a:xfrm>
            <a:off x="377825" y="1025525"/>
            <a:ext cx="8229600"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buClr>
                <a:srgbClr val="A6A6A6"/>
              </a:buClr>
              <a:buFont typeface="Wingdings" charset="2"/>
              <a:buNone/>
            </a:pPr>
            <a:r>
              <a:rPr lang="en-US" altLang="x-none" sz="2200" b="1">
                <a:latin typeface="Arial" charset="0"/>
                <a:ea typeface="ＭＳ Ｐゴシック" charset="-128"/>
                <a:cs typeface="Arial" charset="0"/>
              </a:rPr>
              <a:t>Independent assortment:</a:t>
            </a:r>
            <a:r>
              <a:rPr lang="en-US" altLang="x-none" sz="2200">
                <a:latin typeface="Arial" charset="0"/>
                <a:ea typeface="ＭＳ Ｐゴシック" charset="-128"/>
                <a:cs typeface="Arial" charset="0"/>
              </a:rPr>
              <a:t> Genes for different traits can segregate independently during gamete formation. </a:t>
            </a:r>
          </a:p>
        </p:txBody>
      </p:sp>
      <p:sp>
        <p:nvSpPr>
          <p:cNvPr id="6" name="Oval 1"/>
          <p:cNvSpPr>
            <a:spLocks noChangeArrowheads="1"/>
          </p:cNvSpPr>
          <p:nvPr/>
        </p:nvSpPr>
        <p:spPr bwMode="auto">
          <a:xfrm>
            <a:off x="6557963" y="5211763"/>
            <a:ext cx="598487" cy="6223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endParaRPr lang="x-none" altLang="x-none"/>
          </a:p>
        </p:txBody>
      </p:sp>
      <p:sp>
        <p:nvSpPr>
          <p:cNvPr id="7" name="Rounded Rectangle 2"/>
          <p:cNvSpPr>
            <a:spLocks noChangeArrowheads="1"/>
          </p:cNvSpPr>
          <p:nvPr/>
        </p:nvSpPr>
        <p:spPr bwMode="auto">
          <a:xfrm>
            <a:off x="4943475" y="3916363"/>
            <a:ext cx="612775" cy="600075"/>
          </a:xfrm>
          <a:prstGeom prst="roundRect">
            <a:avLst>
              <a:gd name="adj" fmla="val 16667"/>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endParaRPr lang="x-none" altLang="x-none"/>
          </a:p>
        </p:txBody>
      </p:sp>
      <p:sp>
        <p:nvSpPr>
          <p:cNvPr id="8" name="TextBox 7"/>
          <p:cNvSpPr txBox="1">
            <a:spLocks noChangeArrowheads="1"/>
          </p:cNvSpPr>
          <p:nvPr/>
        </p:nvSpPr>
        <p:spPr bwMode="auto">
          <a:xfrm>
            <a:off x="571500" y="3633788"/>
            <a:ext cx="2246313"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x-none" sz="2200">
                <a:solidFill>
                  <a:srgbClr val="FF0000"/>
                </a:solidFill>
              </a:rPr>
              <a:t>9:3:3:1 ratio of phenotypes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78724" y="1210236"/>
            <a:ext cx="1108075" cy="11080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25294" fill="hold"/>
                                        <p:tgtEl>
                                          <p:spTgt spid="3"/>
                                        </p:tgtEl>
                                      </p:cBhvr>
                                    </p:cmd>
                                  </p:childTnLst>
                                </p:cTn>
                              </p:par>
                            </p:childTnLst>
                          </p:cTn>
                        </p:par>
                      </p:childTnLst>
                    </p:cTn>
                  </p:par>
                </p:childTnLst>
              </p:cTn>
              <p:nextCondLst>
                <p:cond evt="onClick" delay="0">
                  <p:tgtEl>
                    <p:spTgt spid="3"/>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bwMode="auto">
          <a:xfrm>
            <a:off x="457200" y="384175"/>
            <a:ext cx="8229600"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x-none">
                <a:latin typeface="Arial" charset="0"/>
                <a:ea typeface="ＭＳ Ｐゴシック" charset="-128"/>
                <a:cs typeface="Arial" charset="0"/>
              </a:rPr>
              <a:t>Summary of Mendel</a:t>
            </a:r>
            <a:r>
              <a:rPr lang="ja-JP" altLang="en-US">
                <a:latin typeface="Arial" charset="0"/>
                <a:ea typeface="ＭＳ Ｐゴシック" charset="-128"/>
                <a:cs typeface="Arial" charset="0"/>
              </a:rPr>
              <a:t>’</a:t>
            </a:r>
            <a:r>
              <a:rPr lang="en-US" altLang="ja-JP">
                <a:latin typeface="Arial" charset="0"/>
                <a:ea typeface="ＭＳ Ｐゴシック" charset="-128"/>
                <a:cs typeface="Arial" charset="0"/>
              </a:rPr>
              <a:t>s Principles, Part I</a:t>
            </a:r>
            <a:endParaRPr lang="en-US" altLang="x-none">
              <a:latin typeface="Arial" charset="0"/>
              <a:ea typeface="ＭＳ Ｐゴシック" charset="-128"/>
              <a:cs typeface="Arial" charset="0"/>
            </a:endParaRPr>
          </a:p>
        </p:txBody>
      </p:sp>
      <p:sp>
        <p:nvSpPr>
          <p:cNvPr id="55298" name="Text Placeholder 3"/>
          <p:cNvSpPr>
            <a:spLocks noGrp="1"/>
          </p:cNvSpPr>
          <p:nvPr>
            <p:ph type="body" sz="quarter" idx="12"/>
          </p:nvPr>
        </p:nvSpPr>
        <p:spPr bwMode="auto">
          <a:xfrm>
            <a:off x="417513" y="1149350"/>
            <a:ext cx="8304212" cy="4143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buClr>
                <a:srgbClr val="A6A6A6"/>
              </a:buClr>
              <a:buFont typeface="Wingdings" charset="2"/>
              <a:buNone/>
            </a:pPr>
            <a:endParaRPr lang="en-US" altLang="x-none">
              <a:latin typeface="Arial" charset="0"/>
              <a:ea typeface="ＭＳ Ｐゴシック" charset="-128"/>
              <a:cs typeface="Arial" charset="0"/>
            </a:endParaRPr>
          </a:p>
          <a:p>
            <a:pPr>
              <a:buClr>
                <a:srgbClr val="A6A6A6"/>
              </a:buClr>
              <a:buFont typeface="Wingdings" charset="2"/>
              <a:buNone/>
            </a:pPr>
            <a:r>
              <a:rPr lang="en-US" altLang="x-none">
                <a:latin typeface="Arial" charset="0"/>
                <a:ea typeface="ＭＳ Ｐゴシック" charset="-128"/>
                <a:cs typeface="Arial" charset="0"/>
              </a:rPr>
              <a:t>Inheritance is determined by units called                , which are passed from parents to offspring. </a:t>
            </a:r>
          </a:p>
          <a:p>
            <a:pPr>
              <a:buClr>
                <a:srgbClr val="A6A6A6"/>
              </a:buClr>
              <a:buFont typeface="Wingdings" charset="2"/>
              <a:buNone/>
            </a:pPr>
            <a:endParaRPr lang="en-US" altLang="x-none">
              <a:latin typeface="Arial" charset="0"/>
              <a:ea typeface="ＭＳ Ｐゴシック" charset="-128"/>
              <a:cs typeface="Arial" charset="0"/>
            </a:endParaRPr>
          </a:p>
          <a:p>
            <a:pPr>
              <a:buClr>
                <a:srgbClr val="A6A6A6"/>
              </a:buClr>
              <a:buFont typeface="Wingdings" charset="2"/>
              <a:buNone/>
            </a:pPr>
            <a:endParaRPr lang="en-US" altLang="x-none">
              <a:latin typeface="Arial" charset="0"/>
              <a:ea typeface="ＭＳ Ｐゴシック" charset="-128"/>
              <a:cs typeface="Arial" charset="0"/>
            </a:endParaRPr>
          </a:p>
          <a:p>
            <a:pPr>
              <a:buClr>
                <a:srgbClr val="A6A6A6"/>
              </a:buClr>
              <a:buFont typeface="Wingdings" charset="2"/>
              <a:buNone/>
            </a:pPr>
            <a:r>
              <a:rPr lang="en-US" altLang="x-none">
                <a:latin typeface="Arial" charset="0"/>
                <a:ea typeface="ＭＳ Ｐゴシック" charset="-128"/>
                <a:cs typeface="Arial" charset="0"/>
              </a:rPr>
              <a:t>Where more than one form of a gene for a single trait exists, some alleles may be                   and others                    . </a:t>
            </a:r>
          </a:p>
          <a:p>
            <a:pPr>
              <a:buClr>
                <a:srgbClr val="A6A6A6"/>
              </a:buClr>
              <a:buFont typeface="Wingdings" charset="2"/>
              <a:buNone/>
            </a:pPr>
            <a:r>
              <a:rPr lang="en-US" altLang="x-none">
                <a:latin typeface="Arial" charset="0"/>
                <a:ea typeface="ＭＳ Ｐゴシック" charset="-128"/>
                <a:cs typeface="Arial" charset="0"/>
              </a:rPr>
              <a:t>                         </a:t>
            </a:r>
          </a:p>
        </p:txBody>
      </p:sp>
      <p:sp>
        <p:nvSpPr>
          <p:cNvPr id="55299" name="Text Placeholder 3"/>
          <p:cNvSpPr txBox="1">
            <a:spLocks/>
          </p:cNvSpPr>
          <p:nvPr/>
        </p:nvSpPr>
        <p:spPr bwMode="auto">
          <a:xfrm>
            <a:off x="4887913" y="1249363"/>
            <a:ext cx="3881437"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spcBef>
                <a:spcPts val="600"/>
              </a:spcBef>
              <a:buClr>
                <a:srgbClr val="A6A6A6"/>
              </a:buClr>
              <a:buFont typeface="Wingdings" charset="2"/>
              <a:buNone/>
            </a:pPr>
            <a:endParaRPr lang="en-US" altLang="x-none" sz="2400">
              <a:solidFill>
                <a:srgbClr val="000000"/>
              </a:solidFill>
            </a:endParaRPr>
          </a:p>
          <a:p>
            <a:pPr>
              <a:spcBef>
                <a:spcPts val="600"/>
              </a:spcBef>
              <a:buClr>
                <a:srgbClr val="A6A6A6"/>
              </a:buClr>
              <a:buFont typeface="Wingdings" charset="2"/>
              <a:buNone/>
            </a:pPr>
            <a:endParaRPr lang="en-US" altLang="x-none" sz="2400">
              <a:solidFill>
                <a:srgbClr val="000000"/>
              </a:solidFill>
            </a:endParaRPr>
          </a:p>
          <a:p>
            <a:pPr>
              <a:spcBef>
                <a:spcPts val="600"/>
              </a:spcBef>
              <a:buClr>
                <a:srgbClr val="A6A6A6"/>
              </a:buClr>
              <a:buFont typeface="Wingdings" charset="2"/>
              <a:buNone/>
            </a:pPr>
            <a:endParaRPr lang="en-US" altLang="x-none" sz="2400">
              <a:solidFill>
                <a:srgbClr val="000000"/>
              </a:solidFill>
            </a:endParaRPr>
          </a:p>
          <a:p>
            <a:pPr>
              <a:spcBef>
                <a:spcPts val="600"/>
              </a:spcBef>
              <a:buClr>
                <a:srgbClr val="A6A6A6"/>
              </a:buClr>
              <a:buFont typeface="Wingdings" charset="2"/>
              <a:buNone/>
            </a:pPr>
            <a:endParaRPr lang="en-US" altLang="x-none" sz="2400">
              <a:solidFill>
                <a:srgbClr val="000000"/>
              </a:solidFill>
            </a:endParaRPr>
          </a:p>
        </p:txBody>
      </p:sp>
      <p:sp>
        <p:nvSpPr>
          <p:cNvPr id="55300" name="Line 35"/>
          <p:cNvSpPr>
            <a:spLocks noChangeShapeType="1"/>
          </p:cNvSpPr>
          <p:nvPr/>
        </p:nvSpPr>
        <p:spPr bwMode="auto">
          <a:xfrm>
            <a:off x="5961063" y="1970088"/>
            <a:ext cx="1230312" cy="0"/>
          </a:xfrm>
          <a:prstGeom prst="line">
            <a:avLst/>
          </a:prstGeom>
          <a:noFill/>
          <a:ln w="38100">
            <a:solidFill>
              <a:srgbClr val="0072B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 name="TextBox 11"/>
          <p:cNvSpPr txBox="1">
            <a:spLocks noChangeArrowheads="1"/>
          </p:cNvSpPr>
          <p:nvPr/>
        </p:nvSpPr>
        <p:spPr bwMode="auto">
          <a:xfrm>
            <a:off x="6042025" y="1531938"/>
            <a:ext cx="9540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altLang="x-none" sz="2200">
                <a:solidFill>
                  <a:srgbClr val="FF0000"/>
                </a:solidFill>
              </a:rPr>
              <a:t>genes</a:t>
            </a:r>
          </a:p>
        </p:txBody>
      </p:sp>
      <p:sp>
        <p:nvSpPr>
          <p:cNvPr id="55302" name="Line 35"/>
          <p:cNvSpPr>
            <a:spLocks noChangeShapeType="1"/>
          </p:cNvSpPr>
          <p:nvPr/>
        </p:nvSpPr>
        <p:spPr bwMode="auto">
          <a:xfrm flipV="1">
            <a:off x="3357563" y="4010025"/>
            <a:ext cx="1373187" cy="0"/>
          </a:xfrm>
          <a:prstGeom prst="line">
            <a:avLst/>
          </a:prstGeom>
          <a:noFill/>
          <a:ln w="38100">
            <a:solidFill>
              <a:srgbClr val="0072B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03" name="Line 35"/>
          <p:cNvSpPr>
            <a:spLocks noChangeShapeType="1"/>
          </p:cNvSpPr>
          <p:nvPr/>
        </p:nvSpPr>
        <p:spPr bwMode="auto">
          <a:xfrm flipV="1">
            <a:off x="6365875" y="4027488"/>
            <a:ext cx="1530350" cy="0"/>
          </a:xfrm>
          <a:prstGeom prst="line">
            <a:avLst/>
          </a:prstGeom>
          <a:noFill/>
          <a:ln w="38100">
            <a:solidFill>
              <a:srgbClr val="0072B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 name="TextBox 14"/>
          <p:cNvSpPr txBox="1">
            <a:spLocks noChangeArrowheads="1"/>
          </p:cNvSpPr>
          <p:nvPr/>
        </p:nvSpPr>
        <p:spPr bwMode="auto">
          <a:xfrm>
            <a:off x="3268663" y="3600450"/>
            <a:ext cx="13446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altLang="x-none" sz="2200">
                <a:solidFill>
                  <a:srgbClr val="FF0000"/>
                </a:solidFill>
              </a:rPr>
              <a:t>dominant</a:t>
            </a:r>
          </a:p>
        </p:txBody>
      </p:sp>
      <p:sp>
        <p:nvSpPr>
          <p:cNvPr id="16" name="TextBox 15"/>
          <p:cNvSpPr txBox="1">
            <a:spLocks noChangeArrowheads="1"/>
          </p:cNvSpPr>
          <p:nvPr/>
        </p:nvSpPr>
        <p:spPr bwMode="auto">
          <a:xfrm>
            <a:off x="6376988" y="3600450"/>
            <a:ext cx="13763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altLang="x-none" sz="2200">
                <a:solidFill>
                  <a:srgbClr val="FF0000"/>
                </a:solidFill>
              </a:rPr>
              <a:t>recessive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bwMode="auto">
          <a:xfrm>
            <a:off x="457200" y="384175"/>
            <a:ext cx="8229600"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x-none">
                <a:latin typeface="Arial" charset="0"/>
                <a:ea typeface="ＭＳ Ｐゴシック" charset="-128"/>
                <a:cs typeface="Arial" charset="0"/>
              </a:rPr>
              <a:t>Summary Mendel</a:t>
            </a:r>
            <a:r>
              <a:rPr lang="ja-JP" altLang="en-US">
                <a:latin typeface="Arial" charset="0"/>
                <a:ea typeface="ＭＳ Ｐゴシック" charset="-128"/>
                <a:cs typeface="Arial" charset="0"/>
              </a:rPr>
              <a:t>’</a:t>
            </a:r>
            <a:r>
              <a:rPr lang="en-US" altLang="ja-JP">
                <a:latin typeface="Arial" charset="0"/>
                <a:ea typeface="ＭＳ Ｐゴシック" charset="-128"/>
                <a:cs typeface="Arial" charset="0"/>
              </a:rPr>
              <a:t>s Principles, Part II</a:t>
            </a:r>
            <a:endParaRPr lang="en-US" altLang="x-none">
              <a:latin typeface="Arial" charset="0"/>
              <a:ea typeface="ＭＳ Ｐゴシック" charset="-128"/>
              <a:cs typeface="Arial" charset="0"/>
            </a:endParaRPr>
          </a:p>
        </p:txBody>
      </p:sp>
      <p:sp>
        <p:nvSpPr>
          <p:cNvPr id="57346" name="Text Placeholder 3"/>
          <p:cNvSpPr>
            <a:spLocks noGrp="1"/>
          </p:cNvSpPr>
          <p:nvPr>
            <p:ph type="body" sz="quarter" idx="12"/>
          </p:nvPr>
        </p:nvSpPr>
        <p:spPr bwMode="auto">
          <a:xfrm>
            <a:off x="452438" y="1096963"/>
            <a:ext cx="8229600" cy="3159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buClr>
                <a:srgbClr val="A6A6A6"/>
              </a:buClr>
              <a:buFont typeface="Arial" charset="0"/>
              <a:buChar char="•"/>
            </a:pPr>
            <a:endParaRPr lang="en-US" altLang="x-none">
              <a:latin typeface="Arial" charset="0"/>
              <a:ea typeface="ＭＳ Ｐゴシック" charset="-128"/>
              <a:cs typeface="Arial" charset="0"/>
            </a:endParaRPr>
          </a:p>
          <a:p>
            <a:pPr eaLnBrk="1" hangingPunct="1">
              <a:buClr>
                <a:srgbClr val="000000"/>
              </a:buClr>
              <a:buFont typeface="Arial" charset="0"/>
              <a:buChar char="•"/>
            </a:pPr>
            <a:r>
              <a:rPr lang="en-US" altLang="x-none">
                <a:latin typeface="Arial" charset="0"/>
                <a:ea typeface="ＭＳ Ｐゴシック" charset="-128"/>
                <a:cs typeface="Arial" charset="0"/>
              </a:rPr>
              <a:t> Each adult has two copies of each gene—one from each parent. These genes                        from each other when gametes are formed.</a:t>
            </a:r>
          </a:p>
          <a:p>
            <a:pPr eaLnBrk="1" hangingPunct="1">
              <a:buClr>
                <a:srgbClr val="A6A6A6"/>
              </a:buClr>
              <a:buFont typeface="Arial" charset="0"/>
              <a:buChar char="•"/>
            </a:pPr>
            <a:endParaRPr lang="en-US" altLang="x-none">
              <a:latin typeface="Arial" charset="0"/>
              <a:ea typeface="ＭＳ Ｐゴシック" charset="-128"/>
              <a:cs typeface="Arial" charset="0"/>
            </a:endParaRPr>
          </a:p>
          <a:p>
            <a:pPr eaLnBrk="1" hangingPunct="1">
              <a:buClr>
                <a:srgbClr val="000000"/>
              </a:buClr>
              <a:buFont typeface="Arial" charset="0"/>
              <a:buChar char="•"/>
            </a:pPr>
            <a:r>
              <a:rPr lang="en-US" altLang="x-none">
                <a:latin typeface="Arial" charset="0"/>
                <a:ea typeface="ＭＳ Ｐゴシック" charset="-128"/>
                <a:cs typeface="Arial" charset="0"/>
              </a:rPr>
              <a:t> Alleles for different genes usually segregate                                of each other.</a:t>
            </a:r>
          </a:p>
          <a:p>
            <a:pPr>
              <a:buClr>
                <a:srgbClr val="A6A6A6"/>
              </a:buClr>
              <a:buFont typeface="Wingdings" charset="2"/>
              <a:buNone/>
            </a:pPr>
            <a:endParaRPr lang="en-US" altLang="x-none">
              <a:latin typeface="Arial" charset="0"/>
              <a:ea typeface="ＭＳ Ｐゴシック" charset="-128"/>
              <a:cs typeface="Arial" charset="0"/>
            </a:endParaRPr>
          </a:p>
        </p:txBody>
      </p:sp>
      <p:sp>
        <p:nvSpPr>
          <p:cNvPr id="57347" name="Line 35"/>
          <p:cNvSpPr>
            <a:spLocks noChangeShapeType="1"/>
          </p:cNvSpPr>
          <p:nvPr/>
        </p:nvSpPr>
        <p:spPr bwMode="auto">
          <a:xfrm>
            <a:off x="6594475" y="3446463"/>
            <a:ext cx="2162175" cy="0"/>
          </a:xfrm>
          <a:prstGeom prst="line">
            <a:avLst/>
          </a:prstGeom>
          <a:noFill/>
          <a:ln w="38100">
            <a:solidFill>
              <a:srgbClr val="0072B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48" name="Line 35"/>
          <p:cNvSpPr>
            <a:spLocks noChangeShapeType="1"/>
          </p:cNvSpPr>
          <p:nvPr/>
        </p:nvSpPr>
        <p:spPr bwMode="auto">
          <a:xfrm flipV="1">
            <a:off x="3305175" y="2251075"/>
            <a:ext cx="1776413" cy="0"/>
          </a:xfrm>
          <a:prstGeom prst="line">
            <a:avLst/>
          </a:prstGeom>
          <a:noFill/>
          <a:ln w="38100">
            <a:solidFill>
              <a:srgbClr val="0072B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TextBox 7"/>
          <p:cNvSpPr txBox="1">
            <a:spLocks noChangeArrowheads="1"/>
          </p:cNvSpPr>
          <p:nvPr/>
        </p:nvSpPr>
        <p:spPr bwMode="auto">
          <a:xfrm>
            <a:off x="3405188" y="1819275"/>
            <a:ext cx="14398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altLang="x-none" sz="2200">
                <a:solidFill>
                  <a:srgbClr val="FF0000"/>
                </a:solidFill>
              </a:rPr>
              <a:t>segregate</a:t>
            </a:r>
          </a:p>
        </p:txBody>
      </p:sp>
      <p:sp>
        <p:nvSpPr>
          <p:cNvPr id="9" name="TextBox 8"/>
          <p:cNvSpPr txBox="1">
            <a:spLocks noChangeArrowheads="1"/>
          </p:cNvSpPr>
          <p:nvPr/>
        </p:nvSpPr>
        <p:spPr bwMode="auto">
          <a:xfrm>
            <a:off x="6653213" y="3001963"/>
            <a:ext cx="19415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altLang="x-none" sz="2200">
                <a:solidFill>
                  <a:srgbClr val="FF0000"/>
                </a:solidFill>
              </a:rPr>
              <a:t>independently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bwMode="auto">
          <a:xfrm>
            <a:off x="457200" y="549275"/>
            <a:ext cx="8229600" cy="1187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x-none">
                <a:latin typeface="Arial" charset="0"/>
                <a:ea typeface="ＭＳ Ｐゴシック" charset="-128"/>
                <a:cs typeface="Arial" charset="0"/>
              </a:rPr>
              <a:t>Other Patterns of Inheritance</a:t>
            </a:r>
          </a:p>
        </p:txBody>
      </p:sp>
      <p:pic>
        <p:nvPicPr>
          <p:cNvPr id="59394"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1325" y="1860550"/>
            <a:ext cx="8305800"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25977" y="736600"/>
            <a:ext cx="812800" cy="812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0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bwMode="auto">
          <a:xfrm>
            <a:off x="457200" y="549275"/>
            <a:ext cx="8229600" cy="5476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x-none">
                <a:latin typeface="Arial" charset="0"/>
                <a:ea typeface="ＭＳ Ｐゴシック" charset="-128"/>
                <a:cs typeface="Arial" charset="0"/>
              </a:rPr>
              <a:t>Learning Objectives</a:t>
            </a:r>
          </a:p>
        </p:txBody>
      </p:sp>
      <p:sp>
        <p:nvSpPr>
          <p:cNvPr id="2" name="Text Placeholder 1"/>
          <p:cNvSpPr>
            <a:spLocks noGrp="1"/>
          </p:cNvSpPr>
          <p:nvPr>
            <p:ph type="body" sz="quarter" idx="10"/>
          </p:nvPr>
        </p:nvSpPr>
        <p:spPr bwMode="auto">
          <a:xfrm>
            <a:off x="457200" y="1189038"/>
            <a:ext cx="8229600" cy="2251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buClr>
                <a:srgbClr val="A6A6A6"/>
              </a:buClr>
              <a:buFont typeface="Wingdings" charset="2"/>
              <a:buChar char="§"/>
            </a:pPr>
            <a:r>
              <a:rPr lang="en-US" altLang="x-none">
                <a:latin typeface="Arial" charset="0"/>
                <a:ea typeface="ＭＳ Ｐゴシック" charset="-128"/>
                <a:cs typeface="Arial" charset="0"/>
              </a:rPr>
              <a:t>Describe some of the exceptions to Mendel</a:t>
            </a:r>
            <a:r>
              <a:rPr lang="en-US" altLang="en-US">
                <a:latin typeface="Arial" charset="0"/>
                <a:ea typeface="ＭＳ Ｐゴシック" charset="-128"/>
                <a:cs typeface="Arial" charset="0"/>
              </a:rPr>
              <a:t>’</a:t>
            </a:r>
            <a:r>
              <a:rPr lang="en-US" altLang="x-none">
                <a:latin typeface="Arial" charset="0"/>
                <a:ea typeface="ＭＳ Ｐゴシック" charset="-128"/>
                <a:cs typeface="Arial" charset="0"/>
              </a:rPr>
              <a:t>s principles.</a:t>
            </a:r>
            <a:r>
              <a:rPr lang="en-US" altLang="ja-JP">
                <a:latin typeface="Arial" charset="0"/>
                <a:ea typeface="ＭＳ Ｐゴシック" charset="-128"/>
                <a:cs typeface="Arial" charset="0"/>
              </a:rPr>
              <a:t> </a:t>
            </a:r>
          </a:p>
          <a:p>
            <a:pPr eaLnBrk="1" hangingPunct="1">
              <a:buClr>
                <a:srgbClr val="A6A6A6"/>
              </a:buClr>
              <a:buFont typeface="Wingdings" charset="2"/>
              <a:buChar char="§"/>
            </a:pPr>
            <a:r>
              <a:rPr lang="en-US" altLang="x-none">
                <a:latin typeface="Arial" charset="0"/>
                <a:ea typeface="ＭＳ Ｐゴシック" charset="-128"/>
                <a:cs typeface="Arial" charset="0"/>
              </a:rPr>
              <a:t>Explain the environment</a:t>
            </a:r>
            <a:r>
              <a:rPr lang="en-US" altLang="en-US">
                <a:latin typeface="Arial" charset="0"/>
                <a:ea typeface="ＭＳ Ｐゴシック" charset="-128"/>
                <a:cs typeface="Arial" charset="0"/>
              </a:rPr>
              <a:t>’</a:t>
            </a:r>
            <a:r>
              <a:rPr lang="en-US" altLang="x-none">
                <a:latin typeface="Arial" charset="0"/>
                <a:ea typeface="ＭＳ Ｐゴシック" charset="-128"/>
                <a:cs typeface="Arial" charset="0"/>
              </a:rPr>
              <a:t>s role in the way genes determine traits.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p:cNvSpPr>
            <a:spLocks noGrp="1"/>
          </p:cNvSpPr>
          <p:nvPr>
            <p:ph type="title"/>
          </p:nvPr>
        </p:nvSpPr>
        <p:spPr bwMode="auto">
          <a:xfrm>
            <a:off x="1485900" y="1145383"/>
            <a:ext cx="6172200" cy="4119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x-none">
                <a:latin typeface="Arial" charset="0"/>
                <a:ea typeface="ＭＳ Ｐゴシック" charset="-128"/>
              </a:rPr>
              <a:t>Mendel</a:t>
            </a:r>
            <a:r>
              <a:rPr lang="en-US" altLang="en-US">
                <a:latin typeface="Arial" charset="0"/>
                <a:ea typeface="ＭＳ Ｐゴシック" charset="-128"/>
              </a:rPr>
              <a:t>’</a:t>
            </a:r>
            <a:r>
              <a:rPr lang="en-US" altLang="ja-JP">
                <a:latin typeface="Arial" charset="0"/>
                <a:ea typeface="ＭＳ Ｐゴシック" charset="-128"/>
              </a:rPr>
              <a:t>s Experiments</a:t>
            </a:r>
            <a:endParaRPr lang="en-US" altLang="x-none">
              <a:latin typeface="Arial" charset="0"/>
              <a:ea typeface="ＭＳ Ｐゴシック" charset="-128"/>
            </a:endParaRPr>
          </a:p>
        </p:txBody>
      </p:sp>
      <p:sp>
        <p:nvSpPr>
          <p:cNvPr id="4" name="Text Placeholder 3"/>
          <p:cNvSpPr>
            <a:spLocks noGrp="1"/>
          </p:cNvSpPr>
          <p:nvPr>
            <p:ph type="body" sz="quarter" idx="12"/>
          </p:nvPr>
        </p:nvSpPr>
        <p:spPr bwMode="auto">
          <a:xfrm>
            <a:off x="1482329" y="1679973"/>
            <a:ext cx="3351609" cy="3977878"/>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buClr>
                <a:srgbClr val="A6A6A6"/>
              </a:buClr>
              <a:buFont typeface="Wingdings" charset="2"/>
              <a:buNone/>
            </a:pPr>
            <a:endParaRPr lang="en-US" altLang="x-none" sz="1650">
              <a:latin typeface="Arial" charset="0"/>
              <a:ea typeface="ＭＳ Ｐゴシック" charset="-128"/>
            </a:endParaRPr>
          </a:p>
          <a:p>
            <a:pPr eaLnBrk="1" hangingPunct="1">
              <a:buClr>
                <a:srgbClr val="A6A6A6"/>
              </a:buClr>
              <a:buFont typeface="Arial" charset="0"/>
              <a:buChar char="•"/>
            </a:pPr>
            <a:r>
              <a:rPr lang="en-US" altLang="x-none" sz="1650">
                <a:latin typeface="Arial" charset="0"/>
                <a:ea typeface="ＭＳ Ｐゴシック" charset="-128"/>
              </a:rPr>
              <a:t>Peas are a </a:t>
            </a:r>
            <a:r>
              <a:rPr lang="ja-JP" altLang="en-US" sz="1650">
                <a:latin typeface="Arial" charset="0"/>
                <a:ea typeface="ＭＳ Ｐゴシック" charset="-128"/>
              </a:rPr>
              <a:t>“</a:t>
            </a:r>
            <a:r>
              <a:rPr lang="en-US" altLang="ja-JP" sz="1650">
                <a:latin typeface="Arial" charset="0"/>
                <a:ea typeface="ＭＳ Ｐゴシック" charset="-128"/>
              </a:rPr>
              <a:t>model system.</a:t>
            </a:r>
            <a:r>
              <a:rPr lang="ja-JP" altLang="en-US" sz="1650">
                <a:latin typeface="Arial" charset="0"/>
                <a:ea typeface="ＭＳ Ｐゴシック" charset="-128"/>
              </a:rPr>
              <a:t>”</a:t>
            </a:r>
            <a:endParaRPr lang="en-US" altLang="ja-JP" sz="1650">
              <a:latin typeface="Arial" charset="0"/>
              <a:ea typeface="ＭＳ Ｐゴシック" charset="-128"/>
            </a:endParaRPr>
          </a:p>
          <a:p>
            <a:pPr eaLnBrk="1" hangingPunct="1">
              <a:buClr>
                <a:srgbClr val="A6A6A6"/>
              </a:buClr>
              <a:buFont typeface="Arial" charset="0"/>
              <a:buChar char="•"/>
            </a:pPr>
            <a:r>
              <a:rPr lang="en-US" altLang="x-none" sz="1650">
                <a:latin typeface="Arial" charset="0"/>
                <a:ea typeface="ＭＳ Ｐゴシック" charset="-128"/>
              </a:rPr>
              <a:t>Started with </a:t>
            </a:r>
            <a:r>
              <a:rPr lang="ja-JP" altLang="en-US" sz="1650">
                <a:latin typeface="Arial" charset="0"/>
                <a:ea typeface="ＭＳ Ｐゴシック" charset="-128"/>
              </a:rPr>
              <a:t>“</a:t>
            </a:r>
            <a:r>
              <a:rPr lang="en-US" altLang="ja-JP" sz="1650">
                <a:latin typeface="Arial" charset="0"/>
                <a:ea typeface="ＭＳ Ｐゴシック" charset="-128"/>
              </a:rPr>
              <a:t>true breeding</a:t>
            </a:r>
            <a:r>
              <a:rPr lang="ja-JP" altLang="en-US" sz="1650">
                <a:latin typeface="Arial" charset="0"/>
                <a:ea typeface="ＭＳ Ｐゴシック" charset="-128"/>
              </a:rPr>
              <a:t>”</a:t>
            </a:r>
            <a:r>
              <a:rPr lang="en-US" altLang="ja-JP" sz="1650">
                <a:latin typeface="Arial" charset="0"/>
                <a:ea typeface="ＭＳ Ｐゴシック" charset="-128"/>
              </a:rPr>
              <a:t> plants</a:t>
            </a:r>
          </a:p>
          <a:p>
            <a:pPr eaLnBrk="1" hangingPunct="1">
              <a:buClr>
                <a:srgbClr val="A6A6A6"/>
              </a:buClr>
              <a:buFont typeface="Arial" charset="0"/>
              <a:buChar char="•"/>
            </a:pPr>
            <a:r>
              <a:rPr lang="en-US" altLang="x-none" sz="1650" b="1">
                <a:latin typeface="Arial" charset="0"/>
                <a:ea typeface="ＭＳ Ｐゴシック" charset="-128"/>
              </a:rPr>
              <a:t>Trait:</a:t>
            </a:r>
            <a:r>
              <a:rPr lang="en-US" altLang="x-none" sz="1650">
                <a:latin typeface="Arial" charset="0"/>
                <a:ea typeface="ＭＳ Ｐゴシック" charset="-128"/>
              </a:rPr>
              <a:t> specific characteristic (e.g., seed color, plant height) of an individual</a:t>
            </a:r>
          </a:p>
          <a:p>
            <a:pPr eaLnBrk="1" hangingPunct="1">
              <a:buClr>
                <a:srgbClr val="A6A6A6"/>
              </a:buClr>
              <a:buFont typeface="Arial" charset="0"/>
              <a:buChar char="•"/>
            </a:pPr>
            <a:r>
              <a:rPr lang="en-US" altLang="x-none" sz="1650" b="1">
                <a:latin typeface="Arial" charset="0"/>
                <a:ea typeface="ＭＳ Ｐゴシック" charset="-128"/>
              </a:rPr>
              <a:t>Hybrid:</a:t>
            </a:r>
            <a:r>
              <a:rPr lang="en-US" altLang="x-none" sz="1650">
                <a:latin typeface="Arial" charset="0"/>
                <a:ea typeface="ＭＳ Ｐゴシック" charset="-128"/>
              </a:rPr>
              <a:t> created from cross of true-breeding individuals </a:t>
            </a:r>
          </a:p>
        </p:txBody>
      </p:sp>
      <p:pic>
        <p:nvPicPr>
          <p:cNvPr id="11268"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4933357" y="1959067"/>
            <a:ext cx="2638424" cy="2430281"/>
          </a:xfrm>
          <a:prstGeom prst="roundRect">
            <a:avLst/>
          </a:prstGeom>
          <a:noFill/>
          <a:ln w="9525">
            <a:noFill/>
            <a:miter lim="800000"/>
            <a:headEnd/>
            <a:tailEnd/>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27064" y="3918347"/>
            <a:ext cx="1862138" cy="1862138"/>
          </a:xfrm>
          <a:prstGeom prst="rect">
            <a:avLst/>
          </a:prstGeom>
        </p:spPr>
      </p:pic>
    </p:spTree>
    <p:extLst>
      <p:ext uri="{BB962C8B-B14F-4D97-AF65-F5344CB8AC3E}">
        <p14:creationId xmlns:p14="http://schemas.microsoft.com/office/powerpoint/2010/main" val="15549128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79667" fill="hold"/>
                                        <p:tgtEl>
                                          <p:spTgt spid="2"/>
                                        </p:tgtEl>
                                      </p:cBhvr>
                                    </p:cmd>
                                  </p:childTnLst>
                                </p:cTn>
                              </p:par>
                            </p:childTnLst>
                          </p:cTn>
                        </p:par>
                      </p:childTnLst>
                    </p:cTn>
                  </p:par>
                </p:childTnLst>
              </p:cTn>
              <p:nextCondLst>
                <p:cond evt="onClick" delay="0">
                  <p:tgtEl>
                    <p:spTgt spid="2"/>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bwMode="auto">
          <a:xfrm>
            <a:off x="457200" y="384175"/>
            <a:ext cx="8229600"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x-none">
                <a:latin typeface="Arial" charset="0"/>
                <a:ea typeface="ＭＳ Ｐゴシック" charset="-128"/>
                <a:cs typeface="Arial" charset="0"/>
              </a:rPr>
              <a:t>Incomplete Dominance</a:t>
            </a:r>
          </a:p>
        </p:txBody>
      </p:sp>
      <p:sp>
        <p:nvSpPr>
          <p:cNvPr id="63490" name="Text Placeholder 3"/>
          <p:cNvSpPr>
            <a:spLocks noGrp="1"/>
          </p:cNvSpPr>
          <p:nvPr>
            <p:ph type="body" sz="quarter" idx="12"/>
          </p:nvPr>
        </p:nvSpPr>
        <p:spPr bwMode="auto">
          <a:xfrm>
            <a:off x="452438" y="1096963"/>
            <a:ext cx="8229600" cy="1887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buClr>
                <a:srgbClr val="A6A6A6"/>
              </a:buClr>
              <a:buFont typeface="Arial" charset="0"/>
              <a:buChar char="•"/>
            </a:pPr>
            <a:r>
              <a:rPr lang="en-US" altLang="x-none">
                <a:latin typeface="Arial" charset="0"/>
                <a:ea typeface="ＭＳ Ｐゴシック" charset="-128"/>
                <a:cs typeface="Arial" charset="0"/>
              </a:rPr>
              <a:t> Some alleles are neither dominant nor recessive.</a:t>
            </a:r>
          </a:p>
          <a:p>
            <a:pPr eaLnBrk="1" hangingPunct="1">
              <a:buClr>
                <a:srgbClr val="A6A6A6"/>
              </a:buClr>
              <a:buFont typeface="Wingdings" charset="2"/>
              <a:buNone/>
            </a:pPr>
            <a:r>
              <a:rPr lang="en-US" altLang="x-none">
                <a:latin typeface="Arial" charset="0"/>
                <a:ea typeface="ＭＳ Ｐゴシック" charset="-128"/>
                <a:cs typeface="Arial" charset="0"/>
              </a:rPr>
              <a:t> </a:t>
            </a:r>
          </a:p>
          <a:p>
            <a:pPr eaLnBrk="1" hangingPunct="1">
              <a:buClr>
                <a:srgbClr val="A6A6A6"/>
              </a:buClr>
              <a:buFont typeface="Arial" charset="0"/>
              <a:buChar char="•"/>
            </a:pPr>
            <a:r>
              <a:rPr lang="en-US" altLang="x-none" b="1">
                <a:latin typeface="Arial" charset="0"/>
                <a:ea typeface="ＭＳ Ｐゴシック" charset="-128"/>
                <a:cs typeface="Arial" charset="0"/>
              </a:rPr>
              <a:t> Incomplete dominance: </a:t>
            </a:r>
            <a:r>
              <a:rPr lang="en-US" altLang="x-none">
                <a:latin typeface="Arial" charset="0"/>
                <a:ea typeface="ＭＳ Ｐゴシック" charset="-128"/>
                <a:cs typeface="Arial" charset="0"/>
              </a:rPr>
              <a:t>One allele is not completely dominant over another.</a:t>
            </a:r>
          </a:p>
        </p:txBody>
      </p:sp>
      <p:pic>
        <p:nvPicPr>
          <p:cNvPr id="63491"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59000" y="2754313"/>
            <a:ext cx="3835400" cy="395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56612" y="3419756"/>
            <a:ext cx="1150750" cy="115075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2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bwMode="auto">
          <a:xfrm>
            <a:off x="457200" y="384175"/>
            <a:ext cx="8229600"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x-none">
                <a:latin typeface="Arial" charset="0"/>
                <a:ea typeface="ＭＳ Ｐゴシック" charset="-128"/>
                <a:cs typeface="Arial" charset="0"/>
              </a:rPr>
              <a:t>Codominance</a:t>
            </a:r>
          </a:p>
        </p:txBody>
      </p:sp>
      <p:sp>
        <p:nvSpPr>
          <p:cNvPr id="65538" name="Text Placeholder 3"/>
          <p:cNvSpPr>
            <a:spLocks noGrp="1"/>
          </p:cNvSpPr>
          <p:nvPr>
            <p:ph type="body" sz="quarter" idx="12"/>
          </p:nvPr>
        </p:nvSpPr>
        <p:spPr bwMode="auto">
          <a:xfrm>
            <a:off x="452438" y="1096963"/>
            <a:ext cx="8229600" cy="20780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buClr>
                <a:srgbClr val="A6A6A6"/>
              </a:buClr>
              <a:buFont typeface="Arial" charset="0"/>
              <a:buChar char="•"/>
            </a:pPr>
            <a:r>
              <a:rPr lang="en-US" altLang="x-none">
                <a:latin typeface="Arial" charset="0"/>
                <a:ea typeface="ＭＳ Ｐゴシック" charset="-128"/>
                <a:cs typeface="Arial" charset="0"/>
              </a:rPr>
              <a:t> The phenotypes for </a:t>
            </a:r>
            <a:r>
              <a:rPr lang="en-US" altLang="x-none" i="1">
                <a:latin typeface="Arial" charset="0"/>
                <a:ea typeface="ＭＳ Ｐゴシック" charset="-128"/>
                <a:cs typeface="Arial" charset="0"/>
              </a:rPr>
              <a:t>both</a:t>
            </a:r>
            <a:r>
              <a:rPr lang="en-US" altLang="x-none">
                <a:latin typeface="Arial" charset="0"/>
                <a:ea typeface="ＭＳ Ｐゴシック" charset="-128"/>
                <a:cs typeface="Arial" charset="0"/>
              </a:rPr>
              <a:t> alleles are clearly expressed.</a:t>
            </a:r>
          </a:p>
          <a:p>
            <a:pPr eaLnBrk="1" hangingPunct="1">
              <a:buClr>
                <a:srgbClr val="A6A6A6"/>
              </a:buClr>
              <a:buFont typeface="Arial" charset="0"/>
              <a:buChar char="•"/>
            </a:pPr>
            <a:endParaRPr lang="en-US" altLang="x-none">
              <a:latin typeface="Arial" charset="0"/>
              <a:ea typeface="ＭＳ Ｐゴシック" charset="-128"/>
              <a:cs typeface="Arial" charset="0"/>
            </a:endParaRPr>
          </a:p>
          <a:p>
            <a:pPr eaLnBrk="1" hangingPunct="1">
              <a:buClr>
                <a:srgbClr val="A6A6A6"/>
              </a:buClr>
              <a:buFont typeface="Arial" charset="0"/>
              <a:buChar char="•"/>
            </a:pPr>
            <a:r>
              <a:rPr lang="en-US" altLang="x-none">
                <a:latin typeface="Arial" charset="0"/>
                <a:ea typeface="ＭＳ Ｐゴシック" charset="-128"/>
                <a:cs typeface="Arial" charset="0"/>
              </a:rPr>
              <a:t> Examples: chicken feather color, human protein controlling blood cholesterol levels</a:t>
            </a:r>
          </a:p>
          <a:p>
            <a:pPr eaLnBrk="1" hangingPunct="1">
              <a:buClr>
                <a:srgbClr val="A6A6A6"/>
              </a:buClr>
              <a:buFont typeface="Arial" charset="0"/>
              <a:buChar char="•"/>
            </a:pPr>
            <a:endParaRPr lang="en-US" altLang="x-none">
              <a:latin typeface="Arial" charset="0"/>
              <a:ea typeface="ＭＳ Ｐゴシック" charset="-128"/>
              <a:cs typeface="Arial" charset="0"/>
            </a:endParaRPr>
          </a:p>
        </p:txBody>
      </p:sp>
      <p:pic>
        <p:nvPicPr>
          <p:cNvPr id="65539"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49450" y="3101975"/>
            <a:ext cx="5235575"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40532" y="3338513"/>
            <a:ext cx="1141505" cy="114150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0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bwMode="auto">
          <a:xfrm>
            <a:off x="457200" y="384175"/>
            <a:ext cx="8229600"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x-none">
                <a:latin typeface="Arial" charset="0"/>
                <a:ea typeface="ＭＳ Ｐゴシック" charset="-128"/>
                <a:cs typeface="Arial" charset="0"/>
              </a:rPr>
              <a:t>Multiple Alleles</a:t>
            </a:r>
          </a:p>
        </p:txBody>
      </p:sp>
      <p:sp>
        <p:nvSpPr>
          <p:cNvPr id="67586" name="Text Placeholder 3"/>
          <p:cNvSpPr>
            <a:spLocks noGrp="1"/>
          </p:cNvSpPr>
          <p:nvPr>
            <p:ph type="body" sz="quarter" idx="12"/>
          </p:nvPr>
        </p:nvSpPr>
        <p:spPr bwMode="auto">
          <a:xfrm>
            <a:off x="452438" y="1096963"/>
            <a:ext cx="2590800" cy="487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buClr>
                <a:srgbClr val="A6A6A6"/>
              </a:buClr>
              <a:buFont typeface="Wingdings" charset="2"/>
              <a:buNone/>
            </a:pPr>
            <a:r>
              <a:rPr lang="en-US" altLang="x-none">
                <a:latin typeface="Arial" charset="0"/>
                <a:ea typeface="ＭＳ Ｐゴシック" charset="-128"/>
                <a:cs typeface="Arial" charset="0"/>
              </a:rPr>
              <a:t>Many genes exist in more than two forms.</a:t>
            </a:r>
          </a:p>
          <a:p>
            <a:pPr eaLnBrk="1" hangingPunct="1">
              <a:buClr>
                <a:srgbClr val="A6A6A6"/>
              </a:buClr>
              <a:buFont typeface="Wingdings" charset="2"/>
              <a:buNone/>
            </a:pPr>
            <a:endParaRPr lang="en-US" altLang="x-none">
              <a:latin typeface="Arial" charset="0"/>
              <a:ea typeface="ＭＳ Ｐゴシック" charset="-128"/>
              <a:cs typeface="Arial" charset="0"/>
            </a:endParaRPr>
          </a:p>
          <a:p>
            <a:pPr eaLnBrk="1" hangingPunct="1">
              <a:buClr>
                <a:srgbClr val="A6A6A6"/>
              </a:buClr>
              <a:buFont typeface="Wingdings" charset="2"/>
              <a:buNone/>
            </a:pPr>
            <a:r>
              <a:rPr lang="en-US" altLang="x-none">
                <a:latin typeface="Arial" charset="0"/>
                <a:ea typeface="ＭＳ Ｐゴシック" charset="-128"/>
                <a:cs typeface="Arial" charset="0"/>
              </a:rPr>
              <a:t>Examples: human blood types, fur color in rabbits </a:t>
            </a:r>
          </a:p>
        </p:txBody>
      </p:sp>
      <p:pic>
        <p:nvPicPr>
          <p:cNvPr id="67587" name="Picture 1"/>
          <p:cNvPicPr>
            <a:picLocks noChangeAspect="1"/>
          </p:cNvPicPr>
          <p:nvPr/>
        </p:nvPicPr>
        <p:blipFill>
          <a:blip r:embed="rId5">
            <a:extLst>
              <a:ext uri="{28A0092B-C50C-407E-A947-70E740481C1C}">
                <a14:useLocalDpi xmlns:a14="http://schemas.microsoft.com/office/drawing/2010/main" val="0"/>
              </a:ext>
            </a:extLst>
          </a:blip>
          <a:srcRect l="4744" t="3984" r="3661" b="7170"/>
          <a:stretch>
            <a:fillRect/>
          </a:stretch>
        </p:blipFill>
        <p:spPr bwMode="auto">
          <a:xfrm>
            <a:off x="3155950" y="1020763"/>
            <a:ext cx="5589588" cy="548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5038" y="4322204"/>
            <a:ext cx="1306138" cy="130613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03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bwMode="auto">
          <a:xfrm>
            <a:off x="452438" y="857250"/>
            <a:ext cx="8229600"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x-none">
                <a:latin typeface="Arial" charset="0"/>
                <a:ea typeface="ＭＳ Ｐゴシック" charset="-128"/>
                <a:cs typeface="Arial" charset="0"/>
              </a:rPr>
              <a:t>Codominant and Multiple Alleles</a:t>
            </a:r>
          </a:p>
        </p:txBody>
      </p:sp>
      <p:pic>
        <p:nvPicPr>
          <p:cNvPr id="69634"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2438" y="2193925"/>
            <a:ext cx="7772400"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2"/>
          <p:cNvSpPr>
            <a:spLocks noChangeArrowheads="1"/>
          </p:cNvSpPr>
          <p:nvPr/>
        </p:nvSpPr>
        <p:spPr bwMode="auto">
          <a:xfrm>
            <a:off x="2052638" y="5106988"/>
            <a:ext cx="1514475" cy="738187"/>
          </a:xfrm>
          <a:prstGeom prst="roundRect">
            <a:avLst>
              <a:gd name="adj" fmla="val 16667"/>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endParaRPr lang="x-none" altLang="x-none"/>
          </a:p>
        </p:txBody>
      </p:sp>
      <p:sp>
        <p:nvSpPr>
          <p:cNvPr id="7" name="Rounded Rectangle 2"/>
          <p:cNvSpPr>
            <a:spLocks noChangeArrowheads="1"/>
          </p:cNvSpPr>
          <p:nvPr/>
        </p:nvSpPr>
        <p:spPr bwMode="auto">
          <a:xfrm>
            <a:off x="3592513" y="5106988"/>
            <a:ext cx="1785937" cy="738187"/>
          </a:xfrm>
          <a:prstGeom prst="roundRect">
            <a:avLst>
              <a:gd name="adj" fmla="val 16667"/>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endParaRPr lang="x-none" altLang="x-none"/>
          </a:p>
        </p:txBody>
      </p:sp>
      <p:sp>
        <p:nvSpPr>
          <p:cNvPr id="8" name="Rounded Rectangle 2"/>
          <p:cNvSpPr>
            <a:spLocks noChangeArrowheads="1"/>
          </p:cNvSpPr>
          <p:nvPr/>
        </p:nvSpPr>
        <p:spPr bwMode="auto">
          <a:xfrm>
            <a:off x="573088" y="5094288"/>
            <a:ext cx="1489075" cy="750887"/>
          </a:xfrm>
          <a:prstGeom prst="roundRect">
            <a:avLst>
              <a:gd name="adj" fmla="val 16667"/>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endParaRPr lang="x-none" altLang="x-none"/>
          </a:p>
        </p:txBody>
      </p:sp>
      <p:sp>
        <p:nvSpPr>
          <p:cNvPr id="10" name="Rounded Rectangle 2"/>
          <p:cNvSpPr>
            <a:spLocks noChangeArrowheads="1"/>
          </p:cNvSpPr>
          <p:nvPr/>
        </p:nvSpPr>
        <p:spPr bwMode="auto">
          <a:xfrm>
            <a:off x="573088" y="3663950"/>
            <a:ext cx="4805362" cy="752475"/>
          </a:xfrm>
          <a:prstGeom prst="roundRect">
            <a:avLst>
              <a:gd name="adj" fmla="val 16667"/>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endParaRPr lang="x-none" altLang="x-none"/>
          </a:p>
        </p:txBody>
      </p:sp>
      <p:sp>
        <p:nvSpPr>
          <p:cNvPr id="11" name="Rounded Rectangle 2"/>
          <p:cNvSpPr>
            <a:spLocks noChangeArrowheads="1"/>
          </p:cNvSpPr>
          <p:nvPr/>
        </p:nvSpPr>
        <p:spPr bwMode="auto">
          <a:xfrm>
            <a:off x="573088" y="5881688"/>
            <a:ext cx="4805362" cy="641350"/>
          </a:xfrm>
          <a:prstGeom prst="roundRect">
            <a:avLst>
              <a:gd name="adj" fmla="val 16667"/>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endParaRPr lang="x-none" altLang="x-none"/>
          </a:p>
        </p:txBody>
      </p:sp>
      <p:sp>
        <p:nvSpPr>
          <p:cNvPr id="12" name="Rounded Rectangle 2"/>
          <p:cNvSpPr>
            <a:spLocks noChangeArrowheads="1"/>
          </p:cNvSpPr>
          <p:nvPr/>
        </p:nvSpPr>
        <p:spPr bwMode="auto">
          <a:xfrm>
            <a:off x="573088" y="4416425"/>
            <a:ext cx="4805362" cy="677863"/>
          </a:xfrm>
          <a:prstGeom prst="roundRect">
            <a:avLst>
              <a:gd name="adj" fmla="val 16667"/>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endParaRPr lang="x-none" altLang="x-none"/>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44242" y="573741"/>
            <a:ext cx="1095749" cy="10957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223886" fill="hold"/>
                                        <p:tgtEl>
                                          <p:spTgt spid="3"/>
                                        </p:tgtEl>
                                      </p:cBhvr>
                                    </p:cmd>
                                  </p:childTnLst>
                                </p:cTn>
                              </p:par>
                            </p:childTnLst>
                          </p:cTn>
                        </p:par>
                      </p:childTnLst>
                    </p:cTn>
                  </p:par>
                </p:childTnLst>
              </p:cTn>
              <p:nextCondLst>
                <p:cond evt="onClick" delay="0">
                  <p:tgtEl>
                    <p:spTgt spid="3"/>
                  </p:tgtEl>
                </p:cond>
              </p:nextCondLst>
            </p:seq>
            <p:audio>
              <p:cMediaNode vol="80000">
                <p:cTn id="32" fill="hold" display="0">
                  <p:stCondLst>
                    <p:cond delay="indefinite"/>
                  </p:stCondLst>
                  <p:endCondLst>
                    <p:cond evt="onStopAudio" delay="0">
                      <p:tgtEl>
                        <p:sldTgt/>
                      </p:tgtEl>
                    </p:cond>
                  </p:endCondLst>
                </p:cTn>
                <p:tgtEl>
                  <p:spTgt spid="3"/>
                </p:tgtEl>
              </p:cMediaNode>
            </p:audio>
          </p:childTnLst>
        </p:cTn>
      </p:par>
    </p:tnLst>
    <p:bldLst>
      <p:bldP spid="6" grpId="0" animBg="1"/>
      <p:bldP spid="7" grpId="0" animBg="1"/>
      <p:bldP spid="8" grpId="0" animBg="1"/>
      <p:bldP spid="10" grpId="0" animBg="1"/>
      <p:bldP spid="11"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bwMode="auto">
          <a:xfrm>
            <a:off x="457200" y="384175"/>
            <a:ext cx="8229600"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x-none">
                <a:latin typeface="Arial" charset="0"/>
                <a:ea typeface="ＭＳ Ｐゴシック" charset="-128"/>
                <a:cs typeface="Arial" charset="0"/>
              </a:rPr>
              <a:t>Polygenic Traits</a:t>
            </a:r>
          </a:p>
        </p:txBody>
      </p:sp>
      <p:sp>
        <p:nvSpPr>
          <p:cNvPr id="71682" name="Text Placeholder 3"/>
          <p:cNvSpPr>
            <a:spLocks noGrp="1"/>
          </p:cNvSpPr>
          <p:nvPr>
            <p:ph type="body" sz="quarter" idx="12"/>
          </p:nvPr>
        </p:nvSpPr>
        <p:spPr bwMode="auto">
          <a:xfrm>
            <a:off x="436563" y="1076325"/>
            <a:ext cx="8229600" cy="1352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buClr>
                <a:srgbClr val="A6A6A6"/>
              </a:buClr>
              <a:buFont typeface="Arial" charset="0"/>
              <a:buChar char="•"/>
            </a:pPr>
            <a:r>
              <a:rPr lang="en-US" altLang="x-none" sz="2200">
                <a:latin typeface="Arial" charset="0"/>
                <a:ea typeface="ＭＳ Ｐゴシック" charset="-128"/>
                <a:cs typeface="Arial" charset="0"/>
              </a:rPr>
              <a:t> Many traits are produced by the interaction of several genes. </a:t>
            </a:r>
          </a:p>
          <a:p>
            <a:pPr eaLnBrk="1" hangingPunct="1">
              <a:buClr>
                <a:srgbClr val="A6A6A6"/>
              </a:buClr>
              <a:buFont typeface="Arial" charset="0"/>
              <a:buChar char="•"/>
            </a:pPr>
            <a:r>
              <a:rPr lang="en-US" altLang="x-none" sz="2200">
                <a:latin typeface="Arial" charset="0"/>
                <a:ea typeface="ＭＳ Ｐゴシック" charset="-128"/>
                <a:cs typeface="Arial" charset="0"/>
              </a:rPr>
              <a:t> Examples: eye color in fruit flies, coat color in dogs</a:t>
            </a:r>
          </a:p>
          <a:p>
            <a:pPr eaLnBrk="1" hangingPunct="1">
              <a:buClr>
                <a:srgbClr val="A6A6A6"/>
              </a:buClr>
              <a:buFont typeface="Arial" charset="0"/>
              <a:buChar char="•"/>
            </a:pPr>
            <a:r>
              <a:rPr lang="en-US" altLang="x-none" sz="2200">
                <a:latin typeface="Arial" charset="0"/>
                <a:ea typeface="ＭＳ Ｐゴシック" charset="-128"/>
                <a:cs typeface="Arial" charset="0"/>
              </a:rPr>
              <a:t> Traits typically show a wide variety of phenotypes.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76470" y="3231776"/>
            <a:ext cx="1428376" cy="142837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20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bwMode="auto">
          <a:xfrm>
            <a:off x="457200" y="384175"/>
            <a:ext cx="8229600"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x-none">
                <a:latin typeface="Arial" charset="0"/>
                <a:ea typeface="ＭＳ Ｐゴシック" charset="-128"/>
                <a:cs typeface="Arial" charset="0"/>
              </a:rPr>
              <a:t>Genes and the Environment</a:t>
            </a:r>
          </a:p>
        </p:txBody>
      </p:sp>
      <p:sp>
        <p:nvSpPr>
          <p:cNvPr id="73730" name="Text Placeholder 3"/>
          <p:cNvSpPr>
            <a:spLocks noGrp="1"/>
          </p:cNvSpPr>
          <p:nvPr>
            <p:ph type="body" sz="quarter" idx="12"/>
          </p:nvPr>
        </p:nvSpPr>
        <p:spPr bwMode="auto">
          <a:xfrm>
            <a:off x="452438" y="1096963"/>
            <a:ext cx="8229600" cy="28654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buClr>
                <a:srgbClr val="A6A6A6"/>
              </a:buClr>
              <a:buFont typeface="Wingdings" charset="2"/>
              <a:buNone/>
            </a:pPr>
            <a:r>
              <a:rPr lang="en-US" altLang="x-none" sz="2200">
                <a:latin typeface="Arial" charset="0"/>
                <a:ea typeface="ＭＳ Ｐゴシック" charset="-128"/>
                <a:cs typeface="Arial" charset="0"/>
              </a:rPr>
              <a:t>Environmental conditions can affect gene expression and influence genetically determined traits.</a:t>
            </a:r>
          </a:p>
          <a:p>
            <a:pPr eaLnBrk="1" hangingPunct="1">
              <a:buClr>
                <a:srgbClr val="A6A6A6"/>
              </a:buClr>
              <a:buFont typeface="Wingdings" charset="2"/>
              <a:buNone/>
            </a:pPr>
            <a:endParaRPr lang="en-US" altLang="x-none" sz="2200">
              <a:latin typeface="Arial" charset="0"/>
              <a:ea typeface="ＭＳ Ｐゴシック" charset="-128"/>
              <a:cs typeface="Arial" charset="0"/>
            </a:endParaRPr>
          </a:p>
          <a:p>
            <a:pPr eaLnBrk="1" hangingPunct="1">
              <a:lnSpc>
                <a:spcPts val="2638"/>
              </a:lnSpc>
              <a:buClr>
                <a:srgbClr val="A6A6A6"/>
              </a:buClr>
              <a:buFont typeface="Wingdings" charset="2"/>
              <a:buNone/>
            </a:pPr>
            <a:r>
              <a:rPr lang="en-US" altLang="x-none" sz="2200">
                <a:latin typeface="Arial" charset="0"/>
                <a:ea typeface="ＭＳ Ｐゴシック" charset="-128"/>
                <a:cs typeface="Arial" charset="0"/>
              </a:rPr>
              <a:t>The                                 of an organism is only partly </a:t>
            </a:r>
          </a:p>
          <a:p>
            <a:pPr eaLnBrk="1" hangingPunct="1">
              <a:lnSpc>
                <a:spcPts val="2638"/>
              </a:lnSpc>
              <a:buClr>
                <a:srgbClr val="A6A6A6"/>
              </a:buClr>
              <a:buFont typeface="Wingdings" charset="2"/>
              <a:buNone/>
            </a:pPr>
            <a:r>
              <a:rPr lang="en-US" altLang="x-none" sz="2200">
                <a:latin typeface="Arial" charset="0"/>
                <a:ea typeface="ＭＳ Ｐゴシック" charset="-128"/>
                <a:cs typeface="Arial" charset="0"/>
              </a:rPr>
              <a:t>determined by its                                 .</a:t>
            </a:r>
          </a:p>
        </p:txBody>
      </p:sp>
      <p:pic>
        <p:nvPicPr>
          <p:cNvPr id="13316" name="Picture 4"/>
          <p:cNvPicPr>
            <a:picLocks noChangeAspect="1"/>
          </p:cNvPicPr>
          <p:nvPr/>
        </p:nvPicPr>
        <p:blipFill>
          <a:blip r:embed="rId5">
            <a:extLst/>
          </a:blip>
          <a:stretch>
            <a:fillRect/>
          </a:stretch>
        </p:blipFill>
        <p:spPr bwMode="auto">
          <a:xfrm>
            <a:off x="1541170" y="3986604"/>
            <a:ext cx="2557546" cy="255754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3317" name="Picture 5"/>
          <p:cNvPicPr>
            <a:picLocks noChangeAspect="1"/>
          </p:cNvPicPr>
          <p:nvPr/>
        </p:nvPicPr>
        <p:blipFill>
          <a:blip r:embed="rId6">
            <a:extLst/>
          </a:blip>
          <a:stretch>
            <a:fillRect/>
          </a:stretch>
        </p:blipFill>
        <p:spPr bwMode="auto">
          <a:xfrm>
            <a:off x="5083175" y="4018752"/>
            <a:ext cx="2513032" cy="251303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73733" name="Line 35"/>
          <p:cNvSpPr>
            <a:spLocks noChangeShapeType="1"/>
          </p:cNvSpPr>
          <p:nvPr/>
        </p:nvSpPr>
        <p:spPr bwMode="auto">
          <a:xfrm>
            <a:off x="1012825" y="2643188"/>
            <a:ext cx="2438400" cy="0"/>
          </a:xfrm>
          <a:prstGeom prst="line">
            <a:avLst/>
          </a:prstGeom>
          <a:noFill/>
          <a:ln w="38100">
            <a:solidFill>
              <a:srgbClr val="0072B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34" name="Line 35"/>
          <p:cNvSpPr>
            <a:spLocks noChangeShapeType="1"/>
          </p:cNvSpPr>
          <p:nvPr/>
        </p:nvSpPr>
        <p:spPr bwMode="auto">
          <a:xfrm>
            <a:off x="2659063" y="3089275"/>
            <a:ext cx="2438400" cy="0"/>
          </a:xfrm>
          <a:prstGeom prst="line">
            <a:avLst/>
          </a:prstGeom>
          <a:noFill/>
          <a:ln w="38100">
            <a:solidFill>
              <a:srgbClr val="0072B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 name="TextBox 8"/>
          <p:cNvSpPr txBox="1">
            <a:spLocks noChangeArrowheads="1"/>
          </p:cNvSpPr>
          <p:nvPr/>
        </p:nvSpPr>
        <p:spPr bwMode="auto">
          <a:xfrm>
            <a:off x="1370013" y="2181225"/>
            <a:ext cx="15017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altLang="x-none" sz="2200">
                <a:solidFill>
                  <a:srgbClr val="FF0000"/>
                </a:solidFill>
              </a:rPr>
              <a:t>phenotype</a:t>
            </a:r>
          </a:p>
        </p:txBody>
      </p:sp>
      <p:sp>
        <p:nvSpPr>
          <p:cNvPr id="10" name="TextBox 9"/>
          <p:cNvSpPr txBox="1">
            <a:spLocks noChangeArrowheads="1"/>
          </p:cNvSpPr>
          <p:nvPr/>
        </p:nvSpPr>
        <p:spPr bwMode="auto">
          <a:xfrm>
            <a:off x="3244850" y="2668588"/>
            <a:ext cx="134461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altLang="x-none" sz="2200">
                <a:solidFill>
                  <a:srgbClr val="FF0000"/>
                </a:solidFill>
              </a:rPr>
              <a:t>genotype</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29127" y="1630783"/>
            <a:ext cx="1252911" cy="12529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35038" fill="hold"/>
                                        <p:tgtEl>
                                          <p:spTgt spid="2"/>
                                        </p:tgtEl>
                                      </p:cBhvr>
                                    </p:cmd>
                                  </p:childTnLst>
                                </p:cTn>
                              </p:par>
                            </p:childTnLst>
                          </p:cTn>
                        </p:par>
                      </p:childTnLst>
                    </p:cTn>
                  </p:par>
                </p:childTnLst>
              </p:cTn>
              <p:nextCondLst>
                <p:cond evt="onClick" delay="0">
                  <p:tgtEl>
                    <p:spTgt spid="2"/>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p:cNvSpPr>
            <a:spLocks noGrp="1"/>
          </p:cNvSpPr>
          <p:nvPr>
            <p:ph type="title"/>
          </p:nvPr>
        </p:nvSpPr>
        <p:spPr bwMode="auto">
          <a:xfrm>
            <a:off x="457200" y="549275"/>
            <a:ext cx="8229600" cy="1187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x-none">
                <a:latin typeface="Arial" charset="0"/>
                <a:ea typeface="ＭＳ Ｐゴシック" charset="-128"/>
                <a:cs typeface="Arial" charset="0"/>
              </a:rPr>
              <a:t>Human Chromosomes</a:t>
            </a:r>
          </a:p>
        </p:txBody>
      </p:sp>
      <p:pic>
        <p:nvPicPr>
          <p:cNvPr id="7577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03413"/>
            <a:ext cx="8289925" cy="45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bwMode="auto">
          <a:xfrm>
            <a:off x="457200" y="549275"/>
            <a:ext cx="8229600" cy="5476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x-none">
                <a:latin typeface="Arial" charset="0"/>
                <a:ea typeface="ＭＳ Ｐゴシック" charset="-128"/>
                <a:cs typeface="Arial" charset="0"/>
              </a:rPr>
              <a:t>Learning Objectives</a:t>
            </a:r>
          </a:p>
        </p:txBody>
      </p:sp>
      <p:sp>
        <p:nvSpPr>
          <p:cNvPr id="2" name="Text Placeholder 1"/>
          <p:cNvSpPr>
            <a:spLocks noGrp="1"/>
          </p:cNvSpPr>
          <p:nvPr>
            <p:ph type="body" sz="quarter" idx="10"/>
          </p:nvPr>
        </p:nvSpPr>
        <p:spPr bwMode="auto">
          <a:xfrm>
            <a:off x="439738" y="1330325"/>
            <a:ext cx="8229600" cy="1527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buClr>
                <a:srgbClr val="A6A6A6"/>
              </a:buClr>
              <a:buFont typeface="Wingdings" charset="2"/>
              <a:buChar char="§"/>
            </a:pPr>
            <a:r>
              <a:rPr lang="en-US" altLang="x-none">
                <a:latin typeface="Arial" charset="0"/>
                <a:ea typeface="ＭＳ Ｐゴシック" charset="-128"/>
                <a:cs typeface="Arial" charset="0"/>
              </a:rPr>
              <a:t>Describe how human karyotypes are used.</a:t>
            </a:r>
          </a:p>
          <a:p>
            <a:pPr>
              <a:buClr>
                <a:srgbClr val="A6A6A6"/>
              </a:buClr>
              <a:buFont typeface="Wingdings" charset="2"/>
              <a:buChar char="§"/>
            </a:pPr>
            <a:r>
              <a:rPr lang="en-US" altLang="x-none">
                <a:latin typeface="Arial" charset="0"/>
                <a:ea typeface="ＭＳ Ｐゴシック" charset="-128"/>
                <a:cs typeface="Arial" charset="0"/>
              </a:rPr>
              <a:t>Explain</a:t>
            </a:r>
            <a:r>
              <a:rPr lang="en-US" altLang="x-none" b="1">
                <a:latin typeface="Arial" charset="0"/>
                <a:ea typeface="ＭＳ Ｐゴシック" charset="-128"/>
                <a:cs typeface="Arial" charset="0"/>
              </a:rPr>
              <a:t> </a:t>
            </a:r>
            <a:r>
              <a:rPr lang="en-US" altLang="x-none">
                <a:latin typeface="Arial" charset="0"/>
                <a:ea typeface="ＭＳ Ｐゴシック" charset="-128"/>
                <a:cs typeface="Arial" charset="0"/>
              </a:rPr>
              <a:t>the patterns of the inheritance that human traits follow.</a:t>
            </a:r>
          </a:p>
          <a:p>
            <a:pPr>
              <a:buClr>
                <a:srgbClr val="A6A6A6"/>
              </a:buClr>
              <a:buFont typeface="Wingdings" charset="2"/>
              <a:buChar char="§"/>
            </a:pPr>
            <a:r>
              <a:rPr lang="en-US" altLang="x-none">
                <a:latin typeface="Arial" charset="0"/>
                <a:ea typeface="ＭＳ Ｐゴシック" charset="-128"/>
                <a:cs typeface="Arial" charset="0"/>
              </a:rPr>
              <a:t>Identify</a:t>
            </a:r>
            <a:r>
              <a:rPr lang="en-US" altLang="x-none" b="1">
                <a:latin typeface="Arial" charset="0"/>
                <a:ea typeface="ＭＳ Ｐゴシック" charset="-128"/>
                <a:cs typeface="Arial" charset="0"/>
              </a:rPr>
              <a:t> </a:t>
            </a:r>
            <a:r>
              <a:rPr lang="en-US" altLang="x-none">
                <a:latin typeface="Arial" charset="0"/>
                <a:ea typeface="ＭＳ Ｐゴシック" charset="-128"/>
                <a:cs typeface="Arial" charset="0"/>
              </a:rPr>
              <a:t>how pedigrees can be used to analyze human inheritance.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p:nvPr>
        </p:nvSpPr>
        <p:spPr bwMode="auto">
          <a:xfrm>
            <a:off x="457200" y="384175"/>
            <a:ext cx="8229600"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x-none">
                <a:latin typeface="Arial" charset="0"/>
                <a:ea typeface="ＭＳ Ｐゴシック" charset="-128"/>
                <a:cs typeface="Arial" charset="0"/>
              </a:rPr>
              <a:t>Sex-Linked Inheritance</a:t>
            </a:r>
          </a:p>
        </p:txBody>
      </p:sp>
      <p:sp>
        <p:nvSpPr>
          <p:cNvPr id="79874" name="Text Placeholder 3"/>
          <p:cNvSpPr>
            <a:spLocks noGrp="1"/>
          </p:cNvSpPr>
          <p:nvPr>
            <p:ph type="body" sz="quarter" idx="12"/>
          </p:nvPr>
        </p:nvSpPr>
        <p:spPr bwMode="auto">
          <a:xfrm>
            <a:off x="619125" y="1096963"/>
            <a:ext cx="8239125" cy="1301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buClr>
                <a:srgbClr val="A6A6A6"/>
              </a:buClr>
              <a:buFont typeface="Wingdings" charset="2"/>
              <a:buChar char="§"/>
            </a:pPr>
            <a:r>
              <a:rPr lang="en-US" altLang="x-none">
                <a:latin typeface="Arial" charset="0"/>
                <a:ea typeface="ＭＳ Ｐゴシック" charset="-128"/>
                <a:cs typeface="Arial" charset="0"/>
              </a:rPr>
              <a:t> The X and Y chromosomes determine sex. </a:t>
            </a:r>
          </a:p>
          <a:p>
            <a:pPr>
              <a:buClr>
                <a:srgbClr val="A6A6A6"/>
              </a:buClr>
              <a:buFont typeface="Wingdings" charset="2"/>
              <a:buChar char="§"/>
            </a:pPr>
            <a:r>
              <a:rPr lang="en-US" altLang="x-none">
                <a:latin typeface="Arial" charset="0"/>
                <a:ea typeface="ＭＳ Ｐゴシック" charset="-128"/>
                <a:cs typeface="Arial" charset="0"/>
              </a:rPr>
              <a:t> The genes located on them show sex linkage.</a:t>
            </a:r>
          </a:p>
          <a:p>
            <a:pPr>
              <a:buClr>
                <a:srgbClr val="A6A6A6"/>
              </a:buClr>
              <a:buFont typeface="Wingdings" charset="2"/>
              <a:buChar char="§"/>
            </a:pPr>
            <a:r>
              <a:rPr lang="en-US" altLang="x-none">
                <a:latin typeface="Arial" charset="0"/>
                <a:ea typeface="ＭＳ Ｐゴシック" charset="-128"/>
                <a:cs typeface="Arial" charset="0"/>
              </a:rPr>
              <a:t> Colorblindness is a sex-linked trait</a:t>
            </a:r>
          </a:p>
        </p:txBody>
      </p:sp>
      <p:pic>
        <p:nvPicPr>
          <p:cNvPr id="79875"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65350" y="2398713"/>
            <a:ext cx="443230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08749" y="2065338"/>
            <a:ext cx="1635125" cy="163512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79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p:cNvSpPr>
            <a:spLocks noGrp="1"/>
          </p:cNvSpPr>
          <p:nvPr>
            <p:ph type="title"/>
          </p:nvPr>
        </p:nvSpPr>
        <p:spPr bwMode="auto">
          <a:xfrm>
            <a:off x="457200" y="384175"/>
            <a:ext cx="8229600"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x-none">
                <a:latin typeface="Arial" charset="0"/>
                <a:ea typeface="ＭＳ Ｐゴシック" charset="-128"/>
                <a:cs typeface="Arial" charset="0"/>
              </a:rPr>
              <a:t>Human Pedigrees</a:t>
            </a:r>
          </a:p>
        </p:txBody>
      </p:sp>
      <p:sp>
        <p:nvSpPr>
          <p:cNvPr id="81922" name="Text Placeholder 3"/>
          <p:cNvSpPr>
            <a:spLocks noGrp="1"/>
          </p:cNvSpPr>
          <p:nvPr>
            <p:ph type="body" sz="quarter" idx="12"/>
          </p:nvPr>
        </p:nvSpPr>
        <p:spPr bwMode="auto">
          <a:xfrm>
            <a:off x="452438" y="1096963"/>
            <a:ext cx="8229600" cy="5794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buClr>
                <a:srgbClr val="A6A6A6"/>
              </a:buClr>
              <a:buFont typeface="Wingdings" charset="2"/>
              <a:buNone/>
            </a:pPr>
            <a:r>
              <a:rPr lang="en-US" altLang="x-none" sz="2200">
                <a:latin typeface="Arial" charset="0"/>
                <a:ea typeface="ＭＳ Ｐゴシック" charset="-128"/>
                <a:cs typeface="Arial" charset="0"/>
              </a:rPr>
              <a:t>A pedigree chart shows the relationships within a family. </a:t>
            </a:r>
          </a:p>
        </p:txBody>
      </p:sp>
      <p:pic>
        <p:nvPicPr>
          <p:cNvPr id="81923"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2438" y="1676400"/>
            <a:ext cx="8229600" cy="491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69238" y="400845"/>
            <a:ext cx="812800" cy="812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97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bwMode="auto">
          <a:xfrm>
            <a:off x="1485900" y="1145383"/>
            <a:ext cx="6172200" cy="4119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x-none">
                <a:latin typeface="Arial" charset="0"/>
                <a:ea typeface="ＭＳ Ｐゴシック" charset="-128"/>
              </a:rPr>
              <a:t>Pollination in Pea Plants</a:t>
            </a:r>
          </a:p>
        </p:txBody>
      </p:sp>
      <p:pic>
        <p:nvPicPr>
          <p:cNvPr id="14338"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03911" y="2050256"/>
            <a:ext cx="3174206"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5"/>
          <p:cNvSpPr txBox="1">
            <a:spLocks noChangeArrowheads="1"/>
          </p:cNvSpPr>
          <p:nvPr/>
        </p:nvSpPr>
        <p:spPr bwMode="auto">
          <a:xfrm>
            <a:off x="5791201" y="4399360"/>
            <a:ext cx="1064715"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altLang="x-none" sz="1650">
                <a:solidFill>
                  <a:srgbClr val="000000"/>
                </a:solidFill>
                <a:ea typeface="ヒラギノ角ゴ Pro W3" charset="-128"/>
              </a:rPr>
              <a:t>Male part</a:t>
            </a:r>
          </a:p>
        </p:txBody>
      </p:sp>
      <p:sp>
        <p:nvSpPr>
          <p:cNvPr id="14340" name="TextBox 6"/>
          <p:cNvSpPr txBox="1">
            <a:spLocks noChangeArrowheads="1"/>
          </p:cNvSpPr>
          <p:nvPr/>
        </p:nvSpPr>
        <p:spPr bwMode="auto">
          <a:xfrm>
            <a:off x="3198019" y="4972051"/>
            <a:ext cx="1311578"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altLang="x-none" sz="1650">
                <a:solidFill>
                  <a:srgbClr val="000000"/>
                </a:solidFill>
                <a:ea typeface="ヒラギノ角ゴ Pro W3" charset="-128"/>
              </a:rPr>
              <a:t>Female part</a:t>
            </a:r>
          </a:p>
        </p:txBody>
      </p:sp>
      <p:cxnSp>
        <p:nvCxnSpPr>
          <p:cNvPr id="14341" name="Straight Arrow Connector 7"/>
          <p:cNvCxnSpPr>
            <a:cxnSpLocks noChangeShapeType="1"/>
          </p:cNvCxnSpPr>
          <p:nvPr/>
        </p:nvCxnSpPr>
        <p:spPr bwMode="auto">
          <a:xfrm flipH="1">
            <a:off x="3780236" y="3848100"/>
            <a:ext cx="707231" cy="1147763"/>
          </a:xfrm>
          <a:prstGeom prst="straightConnector1">
            <a:avLst/>
          </a:prstGeom>
          <a:noFill/>
          <a:ln w="38100">
            <a:solidFill>
              <a:srgbClr val="FF0000"/>
            </a:solidFill>
            <a:round/>
            <a:headEnd type="arrow" w="med" len="lg"/>
            <a:tailEnd/>
          </a:ln>
          <a:extLst>
            <a:ext uri="{909E8E84-426E-40DD-AFC4-6F175D3DCCD1}">
              <a14:hiddenFill xmlns:a14="http://schemas.microsoft.com/office/drawing/2010/main">
                <a:noFill/>
              </a14:hiddenFill>
            </a:ext>
          </a:extLst>
        </p:spPr>
      </p:cxnSp>
      <p:cxnSp>
        <p:nvCxnSpPr>
          <p:cNvPr id="14342" name="Straight Arrow Connector 9"/>
          <p:cNvCxnSpPr>
            <a:cxnSpLocks noChangeShapeType="1"/>
          </p:cNvCxnSpPr>
          <p:nvPr/>
        </p:nvCxnSpPr>
        <p:spPr bwMode="auto">
          <a:xfrm>
            <a:off x="4888707" y="3999311"/>
            <a:ext cx="902494" cy="450056"/>
          </a:xfrm>
          <a:prstGeom prst="straightConnector1">
            <a:avLst/>
          </a:prstGeom>
          <a:noFill/>
          <a:ln w="38100">
            <a:solidFill>
              <a:srgbClr val="FF0000"/>
            </a:solidFill>
            <a:round/>
            <a:headEnd type="arrow" w="med" len="lg"/>
            <a:tailEnd type="none" w="med" len="sm"/>
          </a:ln>
          <a:extLst>
            <a:ext uri="{909E8E84-426E-40DD-AFC4-6F175D3DCCD1}">
              <a14:hiddenFill xmlns:a14="http://schemas.microsoft.com/office/drawing/2010/main">
                <a:noFill/>
              </a14:hiddenFill>
            </a:ext>
          </a:extLst>
        </p:spPr>
      </p:cxnSp>
      <p:cxnSp>
        <p:nvCxnSpPr>
          <p:cNvPr id="14343" name="Straight Arrow Connector 13"/>
          <p:cNvCxnSpPr>
            <a:cxnSpLocks noChangeShapeType="1"/>
          </p:cNvCxnSpPr>
          <p:nvPr/>
        </p:nvCxnSpPr>
        <p:spPr bwMode="auto">
          <a:xfrm>
            <a:off x="5033962" y="3810000"/>
            <a:ext cx="757238" cy="642938"/>
          </a:xfrm>
          <a:prstGeom prst="straightConnector1">
            <a:avLst/>
          </a:prstGeom>
          <a:noFill/>
          <a:ln w="38100">
            <a:solidFill>
              <a:srgbClr val="FF0000"/>
            </a:solidFill>
            <a:round/>
            <a:headEnd type="arrow" w="med" len="lg"/>
            <a:tailEnd type="none" w="med" len="sm"/>
          </a:ln>
          <a:extLst>
            <a:ext uri="{909E8E84-426E-40DD-AFC4-6F175D3DCCD1}">
              <a14:hiddenFill xmlns:a14="http://schemas.microsoft.com/office/drawing/2010/main">
                <a:noFill/>
              </a14:hiddenFill>
            </a:ext>
          </a:extLst>
        </p:spPr>
      </p:cxn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96584" y="1652588"/>
            <a:ext cx="1611686" cy="1611686"/>
          </a:xfrm>
          <a:prstGeom prst="rect">
            <a:avLst/>
          </a:prstGeom>
        </p:spPr>
      </p:pic>
    </p:spTree>
    <p:extLst>
      <p:ext uri="{BB962C8B-B14F-4D97-AF65-F5344CB8AC3E}">
        <p14:creationId xmlns:p14="http://schemas.microsoft.com/office/powerpoint/2010/main" val="18446512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8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bwMode="auto">
          <a:xfrm>
            <a:off x="1485900" y="1145383"/>
            <a:ext cx="6172200" cy="4119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x-none">
                <a:latin typeface="Arial" charset="0"/>
                <a:ea typeface="ＭＳ Ｐゴシック" charset="-128"/>
              </a:rPr>
              <a:t>Cross-Pollination</a:t>
            </a:r>
          </a:p>
        </p:txBody>
      </p:sp>
      <p:pic>
        <p:nvPicPr>
          <p:cNvPr id="16386"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9573" y="1656161"/>
            <a:ext cx="5331619" cy="2788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Box 5"/>
          <p:cNvSpPr txBox="1">
            <a:spLocks noChangeArrowheads="1"/>
          </p:cNvSpPr>
          <p:nvPr/>
        </p:nvSpPr>
        <p:spPr bwMode="auto">
          <a:xfrm>
            <a:off x="3534967" y="4242198"/>
            <a:ext cx="769763"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altLang="x-none" sz="1650">
                <a:solidFill>
                  <a:srgbClr val="000000"/>
                </a:solidFill>
                <a:ea typeface="ヒラギノ角ゴ Pro W3" charset="-128"/>
              </a:rPr>
              <a:t>Pollen</a:t>
            </a:r>
          </a:p>
        </p:txBody>
      </p:sp>
      <p:cxnSp>
        <p:nvCxnSpPr>
          <p:cNvPr id="16388" name="Straight Arrow Connector 6"/>
          <p:cNvCxnSpPr>
            <a:cxnSpLocks noChangeShapeType="1"/>
          </p:cNvCxnSpPr>
          <p:nvPr/>
        </p:nvCxnSpPr>
        <p:spPr bwMode="auto">
          <a:xfrm>
            <a:off x="3871914" y="3425430"/>
            <a:ext cx="7144" cy="782240"/>
          </a:xfrm>
          <a:prstGeom prst="straightConnector1">
            <a:avLst/>
          </a:prstGeom>
          <a:noFill/>
          <a:ln w="38100">
            <a:solidFill>
              <a:srgbClr val="FF0000"/>
            </a:solidFill>
            <a:round/>
            <a:headEnd type="arrow" w="med" len="lg"/>
            <a:tailEnd/>
          </a:ln>
          <a:extLst>
            <a:ext uri="{909E8E84-426E-40DD-AFC4-6F175D3DCCD1}">
              <a14:hiddenFill xmlns:a14="http://schemas.microsoft.com/office/drawing/2010/main">
                <a:noFill/>
              </a14:hiddenFill>
            </a:ext>
          </a:extLst>
        </p:spPr>
      </p:cxn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4672" y="1656161"/>
            <a:ext cx="1568824" cy="1568824"/>
          </a:xfrm>
          <a:prstGeom prst="rect">
            <a:avLst/>
          </a:prstGeom>
        </p:spPr>
      </p:pic>
    </p:spTree>
    <p:extLst>
      <p:ext uri="{BB962C8B-B14F-4D97-AF65-F5344CB8AC3E}">
        <p14:creationId xmlns:p14="http://schemas.microsoft.com/office/powerpoint/2010/main" val="1778553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bwMode="auto">
          <a:xfrm>
            <a:off x="1485900" y="1145383"/>
            <a:ext cx="6172200" cy="4119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x-none">
                <a:latin typeface="Arial" charset="0"/>
                <a:ea typeface="ＭＳ Ｐゴシック" charset="-128"/>
              </a:rPr>
              <a:t>Pea Characteristics</a:t>
            </a:r>
          </a:p>
        </p:txBody>
      </p:sp>
      <p:pic>
        <p:nvPicPr>
          <p:cNvPr id="18434" name="Picture 3"/>
          <p:cNvPicPr>
            <a:picLocks noChangeAspect="1"/>
          </p:cNvPicPr>
          <p:nvPr/>
        </p:nvPicPr>
        <p:blipFill>
          <a:blip r:embed="rId5">
            <a:extLst>
              <a:ext uri="{28A0092B-C50C-407E-A947-70E740481C1C}">
                <a14:useLocalDpi xmlns:a14="http://schemas.microsoft.com/office/drawing/2010/main" val="0"/>
              </a:ext>
            </a:extLst>
          </a:blip>
          <a:srcRect l="3610" b="15758"/>
          <a:stretch>
            <a:fillRect/>
          </a:stretch>
        </p:blipFill>
        <p:spPr bwMode="auto">
          <a:xfrm>
            <a:off x="1352550" y="2114550"/>
            <a:ext cx="630555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97390" y="4394948"/>
            <a:ext cx="1340224" cy="1340224"/>
          </a:xfrm>
          <a:prstGeom prst="rect">
            <a:avLst/>
          </a:prstGeom>
        </p:spPr>
      </p:pic>
    </p:spTree>
    <p:extLst>
      <p:ext uri="{BB962C8B-B14F-4D97-AF65-F5344CB8AC3E}">
        <p14:creationId xmlns:p14="http://schemas.microsoft.com/office/powerpoint/2010/main" val="17113477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2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bwMode="auto">
          <a:xfrm>
            <a:off x="1485900" y="1145383"/>
            <a:ext cx="6172200" cy="4119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x-none">
                <a:latin typeface="Arial" charset="0"/>
                <a:ea typeface="ＭＳ Ｐゴシック" charset="-128"/>
              </a:rPr>
              <a:t>Genes and Alleles</a:t>
            </a:r>
          </a:p>
        </p:txBody>
      </p:sp>
      <p:sp>
        <p:nvSpPr>
          <p:cNvPr id="20482" name="Text Placeholder 3"/>
          <p:cNvSpPr>
            <a:spLocks noGrp="1"/>
          </p:cNvSpPr>
          <p:nvPr>
            <p:ph type="body" sz="quarter" idx="12"/>
          </p:nvPr>
        </p:nvSpPr>
        <p:spPr bwMode="auto">
          <a:xfrm>
            <a:off x="1482329" y="1679973"/>
            <a:ext cx="6172200" cy="108227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257175" indent="-257175">
              <a:buClr>
                <a:srgbClr val="A6A6A6"/>
              </a:buClr>
              <a:buFont typeface="Arial" charset="0"/>
              <a:buChar char="•"/>
            </a:pPr>
            <a:r>
              <a:rPr lang="en-US" altLang="x-none" sz="1650" b="1">
                <a:latin typeface="Arial" charset="0"/>
                <a:ea typeface="ＭＳ Ｐゴシック" charset="-128"/>
              </a:rPr>
              <a:t>Genes:</a:t>
            </a:r>
            <a:r>
              <a:rPr lang="en-US" altLang="x-none" sz="1650">
                <a:latin typeface="Arial" charset="0"/>
                <a:ea typeface="ＭＳ Ｐゴシック" charset="-128"/>
              </a:rPr>
              <a:t> passed from one generation to the next; determine an individual</a:t>
            </a:r>
            <a:r>
              <a:rPr lang="ja-JP" altLang="en-US" sz="1650">
                <a:latin typeface="Arial" charset="0"/>
                <a:ea typeface="ＭＳ Ｐゴシック" charset="-128"/>
              </a:rPr>
              <a:t>’</a:t>
            </a:r>
            <a:r>
              <a:rPr lang="en-US" altLang="ja-JP" sz="1650">
                <a:latin typeface="Arial" charset="0"/>
                <a:ea typeface="ＭＳ Ｐゴシック" charset="-128"/>
              </a:rPr>
              <a:t>s characteristics</a:t>
            </a:r>
          </a:p>
          <a:p>
            <a:pPr marL="257175" indent="-257175">
              <a:buClr>
                <a:srgbClr val="A6A6A6"/>
              </a:buClr>
              <a:buFont typeface="Arial" charset="0"/>
              <a:buChar char="•"/>
            </a:pPr>
            <a:r>
              <a:rPr lang="en-US" altLang="x-none" sz="1650" b="1">
                <a:latin typeface="Arial" charset="0"/>
                <a:ea typeface="ＭＳ Ｐゴシック" charset="-128"/>
              </a:rPr>
              <a:t>Alleles:</a:t>
            </a:r>
            <a:r>
              <a:rPr lang="en-US" altLang="x-none" sz="1650">
                <a:latin typeface="Arial" charset="0"/>
                <a:ea typeface="ＭＳ Ｐゴシック" charset="-128"/>
              </a:rPr>
              <a:t> the different forms of a gene</a:t>
            </a:r>
          </a:p>
        </p:txBody>
      </p:sp>
      <p:sp>
        <p:nvSpPr>
          <p:cNvPr id="20483" name="Text Placeholder 3"/>
          <p:cNvSpPr txBox="1">
            <a:spLocks/>
          </p:cNvSpPr>
          <p:nvPr/>
        </p:nvSpPr>
        <p:spPr bwMode="auto">
          <a:xfrm>
            <a:off x="3373042" y="2814639"/>
            <a:ext cx="4450556" cy="2932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spcBef>
                <a:spcPts val="450"/>
              </a:spcBef>
              <a:buClr>
                <a:srgbClr val="A6A6A6"/>
              </a:buClr>
              <a:buFont typeface="Arial" charset="0"/>
              <a:buChar char="•"/>
            </a:pPr>
            <a:endParaRPr lang="x-none" altLang="x-none" sz="1800">
              <a:solidFill>
                <a:srgbClr val="000000"/>
              </a:solidFill>
            </a:endParaRPr>
          </a:p>
        </p:txBody>
      </p:sp>
      <p:sp>
        <p:nvSpPr>
          <p:cNvPr id="7" name="Text Placeholder 3"/>
          <p:cNvSpPr txBox="1">
            <a:spLocks/>
          </p:cNvSpPr>
          <p:nvPr/>
        </p:nvSpPr>
        <p:spPr bwMode="auto">
          <a:xfrm>
            <a:off x="3771901" y="2675336"/>
            <a:ext cx="3774281" cy="301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spcBef>
                <a:spcPts val="450"/>
              </a:spcBef>
              <a:buClr>
                <a:srgbClr val="A6A6A6"/>
              </a:buClr>
            </a:pPr>
            <a:r>
              <a:rPr lang="en-US" altLang="x-none" sz="1500">
                <a:solidFill>
                  <a:srgbClr val="000000"/>
                </a:solidFill>
              </a:rPr>
              <a:t>Characteristics such as seed color </a:t>
            </a:r>
          </a:p>
          <a:p>
            <a:pPr>
              <a:spcBef>
                <a:spcPts val="450"/>
              </a:spcBef>
              <a:buClr>
                <a:srgbClr val="A6A6A6"/>
              </a:buClr>
            </a:pPr>
            <a:r>
              <a:rPr lang="en-US" altLang="x-none" sz="1500">
                <a:solidFill>
                  <a:srgbClr val="000000"/>
                </a:solidFill>
              </a:rPr>
              <a:t>are determined by                        .</a:t>
            </a:r>
          </a:p>
          <a:p>
            <a:pPr>
              <a:spcBef>
                <a:spcPts val="450"/>
              </a:spcBef>
              <a:buClr>
                <a:srgbClr val="A6A6A6"/>
              </a:buClr>
            </a:pPr>
            <a:endParaRPr lang="en-US" altLang="x-none" sz="1500">
              <a:solidFill>
                <a:srgbClr val="000000"/>
              </a:solidFill>
            </a:endParaRPr>
          </a:p>
          <a:p>
            <a:pPr>
              <a:spcBef>
                <a:spcPts val="450"/>
              </a:spcBef>
              <a:buClr>
                <a:srgbClr val="A6A6A6"/>
              </a:buClr>
            </a:pPr>
            <a:endParaRPr lang="en-US" altLang="x-none" sz="1500">
              <a:solidFill>
                <a:srgbClr val="000000"/>
              </a:solidFill>
            </a:endParaRPr>
          </a:p>
          <a:p>
            <a:pPr>
              <a:spcBef>
                <a:spcPts val="450"/>
              </a:spcBef>
              <a:buClr>
                <a:srgbClr val="A6A6A6"/>
              </a:buClr>
            </a:pPr>
            <a:r>
              <a:rPr lang="en-US" altLang="x-none" sz="1500">
                <a:solidFill>
                  <a:srgbClr val="000000"/>
                </a:solidFill>
              </a:rPr>
              <a:t>Yellow and green seed colors are </a:t>
            </a:r>
          </a:p>
          <a:p>
            <a:pPr>
              <a:spcBef>
                <a:spcPts val="450"/>
              </a:spcBef>
              <a:buClr>
                <a:srgbClr val="A6A6A6"/>
              </a:buClr>
            </a:pPr>
            <a:r>
              <a:rPr lang="en-US" altLang="x-none" sz="1500">
                <a:solidFill>
                  <a:srgbClr val="000000"/>
                </a:solidFill>
              </a:rPr>
              <a:t>determined by                              .</a:t>
            </a:r>
          </a:p>
          <a:p>
            <a:pPr>
              <a:spcBef>
                <a:spcPts val="450"/>
              </a:spcBef>
              <a:buClr>
                <a:srgbClr val="A6A6A6"/>
              </a:buClr>
            </a:pPr>
            <a:endParaRPr lang="en-US" altLang="x-none" sz="1500">
              <a:solidFill>
                <a:srgbClr val="000000"/>
              </a:solidFill>
            </a:endParaRPr>
          </a:p>
          <a:p>
            <a:pPr>
              <a:spcBef>
                <a:spcPts val="450"/>
              </a:spcBef>
              <a:buClr>
                <a:srgbClr val="A6A6A6"/>
              </a:buClr>
            </a:pPr>
            <a:endParaRPr lang="en-US" altLang="x-none" sz="1500">
              <a:solidFill>
                <a:srgbClr val="000000"/>
              </a:solidFill>
            </a:endParaRPr>
          </a:p>
          <a:p>
            <a:pPr>
              <a:spcBef>
                <a:spcPts val="450"/>
              </a:spcBef>
              <a:buClr>
                <a:srgbClr val="A6A6A6"/>
              </a:buClr>
            </a:pPr>
            <a:r>
              <a:rPr lang="en-US" altLang="x-none" sz="1500">
                <a:solidFill>
                  <a:srgbClr val="000000"/>
                </a:solidFill>
              </a:rPr>
              <a:t>The allele for yellow seeds is </a:t>
            </a:r>
            <a:br>
              <a:rPr lang="en-US" altLang="x-none" sz="1500">
                <a:solidFill>
                  <a:srgbClr val="000000"/>
                </a:solidFill>
              </a:rPr>
            </a:br>
            <a:r>
              <a:rPr lang="en-US" altLang="x-none" sz="1500">
                <a:solidFill>
                  <a:srgbClr val="000000"/>
                </a:solidFill>
              </a:rPr>
              <a:t>to the allele for green.</a:t>
            </a:r>
          </a:p>
        </p:txBody>
      </p:sp>
      <p:sp>
        <p:nvSpPr>
          <p:cNvPr id="16391" name="Line 35"/>
          <p:cNvSpPr>
            <a:spLocks noChangeShapeType="1"/>
          </p:cNvSpPr>
          <p:nvPr/>
        </p:nvSpPr>
        <p:spPr bwMode="auto">
          <a:xfrm flipV="1">
            <a:off x="5519739" y="3153966"/>
            <a:ext cx="1184672" cy="0"/>
          </a:xfrm>
          <a:prstGeom prst="line">
            <a:avLst/>
          </a:prstGeom>
          <a:noFill/>
          <a:ln w="38100">
            <a:solidFill>
              <a:srgbClr val="0072B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392" name="Line 35"/>
          <p:cNvSpPr>
            <a:spLocks noChangeShapeType="1"/>
          </p:cNvSpPr>
          <p:nvPr/>
        </p:nvSpPr>
        <p:spPr bwMode="auto">
          <a:xfrm flipV="1">
            <a:off x="5216129" y="4281488"/>
            <a:ext cx="1485900" cy="0"/>
          </a:xfrm>
          <a:prstGeom prst="line">
            <a:avLst/>
          </a:prstGeom>
          <a:noFill/>
          <a:ln w="38100">
            <a:solidFill>
              <a:srgbClr val="0072B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393" name="Line 35"/>
          <p:cNvSpPr>
            <a:spLocks noChangeShapeType="1"/>
          </p:cNvSpPr>
          <p:nvPr/>
        </p:nvSpPr>
        <p:spPr bwMode="auto">
          <a:xfrm flipV="1">
            <a:off x="6343651" y="5128022"/>
            <a:ext cx="1221581" cy="0"/>
          </a:xfrm>
          <a:prstGeom prst="line">
            <a:avLst/>
          </a:prstGeom>
          <a:noFill/>
          <a:ln w="38100">
            <a:solidFill>
              <a:srgbClr val="0072B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 name="TextBox 10"/>
          <p:cNvSpPr txBox="1">
            <a:spLocks noChangeArrowheads="1"/>
          </p:cNvSpPr>
          <p:nvPr/>
        </p:nvSpPr>
        <p:spPr bwMode="auto">
          <a:xfrm>
            <a:off x="5661424" y="2853929"/>
            <a:ext cx="71045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1500">
                <a:solidFill>
                  <a:srgbClr val="FF0000"/>
                </a:solidFill>
              </a:rPr>
              <a:t>genes</a:t>
            </a:r>
          </a:p>
        </p:txBody>
      </p:sp>
      <p:sp>
        <p:nvSpPr>
          <p:cNvPr id="12" name="TextBox 11"/>
          <p:cNvSpPr txBox="1">
            <a:spLocks noChangeArrowheads="1"/>
          </p:cNvSpPr>
          <p:nvPr/>
        </p:nvSpPr>
        <p:spPr bwMode="auto">
          <a:xfrm>
            <a:off x="5554266" y="4007644"/>
            <a:ext cx="73289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1500">
                <a:solidFill>
                  <a:srgbClr val="FF0000"/>
                </a:solidFill>
              </a:rPr>
              <a:t>alleles</a:t>
            </a:r>
          </a:p>
        </p:txBody>
      </p:sp>
      <p:sp>
        <p:nvSpPr>
          <p:cNvPr id="13" name="TextBox 12"/>
          <p:cNvSpPr txBox="1">
            <a:spLocks noChangeArrowheads="1"/>
          </p:cNvSpPr>
          <p:nvPr/>
        </p:nvSpPr>
        <p:spPr bwMode="auto">
          <a:xfrm>
            <a:off x="6490098" y="4848225"/>
            <a:ext cx="97815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1500">
                <a:solidFill>
                  <a:srgbClr val="FF0000"/>
                </a:solidFill>
              </a:rPr>
              <a:t>dominant</a:t>
            </a:r>
          </a:p>
        </p:txBody>
      </p:sp>
      <p:pic>
        <p:nvPicPr>
          <p:cNvPr id="20491"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39555" y="2675336"/>
            <a:ext cx="863203" cy="2906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39709" y="2087552"/>
            <a:ext cx="1056504" cy="1056504"/>
          </a:xfrm>
          <a:prstGeom prst="rect">
            <a:avLst/>
          </a:prstGeom>
        </p:spPr>
      </p:pic>
    </p:spTree>
    <p:extLst>
      <p:ext uri="{BB962C8B-B14F-4D97-AF65-F5344CB8AC3E}">
        <p14:creationId xmlns:p14="http://schemas.microsoft.com/office/powerpoint/2010/main" val="7671620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39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39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39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58583" fill="hold"/>
                                        <p:tgtEl>
                                          <p:spTgt spid="2"/>
                                        </p:tgtEl>
                                      </p:cBhvr>
                                    </p:cmd>
                                  </p:childTnLst>
                                </p:cTn>
                              </p:par>
                            </p:childTnLst>
                          </p:cTn>
                        </p:par>
                      </p:childTnLst>
                    </p:cTn>
                  </p:par>
                </p:childTnLst>
              </p:cTn>
              <p:nextCondLst>
                <p:cond evt="onClick" delay="0">
                  <p:tgtEl>
                    <p:spTgt spid="2"/>
                  </p:tgtEl>
                </p:cond>
              </p:nextCondLst>
            </p:seq>
            <p:audio>
              <p:cMediaNode vol="80000">
                <p:cTn id="30" fill="hold" display="0">
                  <p:stCondLst>
                    <p:cond delay="indefinite"/>
                  </p:stCondLst>
                  <p:endCondLst>
                    <p:cond evt="onStopAudio" delay="0">
                      <p:tgtEl>
                        <p:sldTgt/>
                      </p:tgtEl>
                    </p:cond>
                  </p:endCondLst>
                </p:cTn>
                <p:tgtEl>
                  <p:spTgt spid="2"/>
                </p:tgtEl>
              </p:cMediaNode>
            </p:audio>
          </p:childTnLst>
        </p:cTn>
      </p:par>
    </p:tnLst>
    <p:bldLst>
      <p:bldP spid="7" grpId="0"/>
      <p:bldP spid="16391" grpId="0" animBg="1"/>
      <p:bldP spid="16392" grpId="0" animBg="1"/>
      <p:bldP spid="16393" grpId="0" animBg="1"/>
      <p:bldP spid="11"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bwMode="auto">
          <a:xfrm>
            <a:off x="1485900" y="1145383"/>
            <a:ext cx="6172200" cy="4119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x-none">
                <a:latin typeface="Arial" charset="0"/>
                <a:ea typeface="ＭＳ Ｐゴシック" charset="-128"/>
              </a:rPr>
              <a:t>Principle of Dominance</a:t>
            </a:r>
          </a:p>
        </p:txBody>
      </p:sp>
      <p:sp>
        <p:nvSpPr>
          <p:cNvPr id="29699" name="Text Placeholder 3"/>
          <p:cNvSpPr>
            <a:spLocks noGrp="1"/>
          </p:cNvSpPr>
          <p:nvPr>
            <p:ph type="body" sz="quarter" idx="12"/>
          </p:nvPr>
        </p:nvSpPr>
        <p:spPr bwMode="auto">
          <a:xfrm>
            <a:off x="1482328" y="1679974"/>
            <a:ext cx="6157913" cy="208716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257175" indent="-257175">
              <a:buClr>
                <a:srgbClr val="A6A6A6"/>
              </a:buClr>
              <a:buFont typeface="Arial" charset="0"/>
              <a:buChar char="•"/>
            </a:pPr>
            <a:r>
              <a:rPr lang="en-US" altLang="x-none" sz="1650">
                <a:latin typeface="Arial" charset="0"/>
                <a:ea typeface="ＭＳ Ｐゴシック" charset="-128"/>
              </a:rPr>
              <a:t>Some alleles are dominant, some recessive.</a:t>
            </a:r>
          </a:p>
          <a:p>
            <a:pPr marL="257175" indent="-257175">
              <a:buClr>
                <a:srgbClr val="A6A6A6"/>
              </a:buClr>
              <a:buFont typeface="Arial" charset="0"/>
              <a:buChar char="•"/>
            </a:pPr>
            <a:r>
              <a:rPr lang="en-US" altLang="x-none" sz="1650">
                <a:latin typeface="Arial" charset="0"/>
                <a:ea typeface="ＭＳ Ｐゴシック" charset="-128"/>
              </a:rPr>
              <a:t>An organism with at least one dominant allele will exhibit that trait.</a:t>
            </a:r>
          </a:p>
          <a:p>
            <a:pPr marL="257175" indent="-257175">
              <a:buClr>
                <a:srgbClr val="A6A6A6"/>
              </a:buClr>
              <a:buFont typeface="Arial" charset="0"/>
              <a:buChar char="•"/>
            </a:pPr>
            <a:r>
              <a:rPr lang="en-US" altLang="x-none" sz="1650">
                <a:latin typeface="Arial" charset="0"/>
                <a:ea typeface="ＭＳ Ｐゴシック" charset="-128"/>
              </a:rPr>
              <a:t>An organism with a recessive allele will exhibit the trait only in the absence of a dominant allele.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85012" y="3541059"/>
            <a:ext cx="1363756" cy="1363756"/>
          </a:xfrm>
          <a:prstGeom prst="rect">
            <a:avLst/>
          </a:prstGeom>
        </p:spPr>
      </p:pic>
    </p:spTree>
    <p:extLst>
      <p:ext uri="{BB962C8B-B14F-4D97-AF65-F5344CB8AC3E}">
        <p14:creationId xmlns:p14="http://schemas.microsoft.com/office/powerpoint/2010/main" val="17355956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69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969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63436" fill="hold"/>
                                        <p:tgtEl>
                                          <p:spTgt spid="2"/>
                                        </p:tgtEl>
                                      </p:cBhvr>
                                    </p:cmd>
                                  </p:childTnLst>
                                </p:cTn>
                              </p:par>
                            </p:childTnLst>
                          </p:cTn>
                        </p:par>
                      </p:childTnLst>
                    </p:cTn>
                  </p:par>
                </p:childTnLst>
              </p:cTn>
              <p:nextCondLst>
                <p:cond evt="onClick" delay="0">
                  <p:tgtEl>
                    <p:spTgt spid="2"/>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bwMode="auto">
          <a:xfrm>
            <a:off x="1485900" y="1145383"/>
            <a:ext cx="6172200" cy="4119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x-none">
                <a:latin typeface="Arial" charset="0"/>
                <a:ea typeface="ＭＳ Ｐゴシック" charset="-128"/>
              </a:rPr>
              <a:t>Mendel</a:t>
            </a:r>
            <a:r>
              <a:rPr lang="en-US" altLang="en-US">
                <a:latin typeface="Arial" charset="0"/>
                <a:ea typeface="ＭＳ Ｐゴシック" charset="-128"/>
              </a:rPr>
              <a:t>’</a:t>
            </a:r>
            <a:r>
              <a:rPr lang="en-US" altLang="ja-JP">
                <a:latin typeface="Arial" charset="0"/>
                <a:ea typeface="ＭＳ Ｐゴシック" charset="-128"/>
              </a:rPr>
              <a:t>s F</a:t>
            </a:r>
            <a:r>
              <a:rPr lang="en-US" altLang="ja-JP" baseline="-25000">
                <a:latin typeface="Arial" charset="0"/>
                <a:ea typeface="ＭＳ Ｐゴシック" charset="-128"/>
              </a:rPr>
              <a:t>1</a:t>
            </a:r>
            <a:r>
              <a:rPr lang="en-US" altLang="ja-JP">
                <a:latin typeface="Arial" charset="0"/>
                <a:ea typeface="ＭＳ Ｐゴシック" charset="-128"/>
              </a:rPr>
              <a:t> Crosses</a:t>
            </a:r>
            <a:endParaRPr lang="en-US" altLang="x-none">
              <a:latin typeface="Arial" charset="0"/>
              <a:ea typeface="ＭＳ Ｐゴシック" charset="-128"/>
            </a:endParaRPr>
          </a:p>
        </p:txBody>
      </p:sp>
      <p:pic>
        <p:nvPicPr>
          <p:cNvPr id="24578"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85900" y="2543175"/>
            <a:ext cx="6172200" cy="296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1453755" y="1560910"/>
            <a:ext cx="6154340"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1650">
                <a:solidFill>
                  <a:srgbClr val="000000"/>
                </a:solidFill>
              </a:rPr>
              <a:t>When Mendel crossed plants with contrasting traits, the hybrid offspring showed traits of only one parent</a:t>
            </a:r>
            <a:r>
              <a:rPr lang="en-US" altLang="x-none" sz="1800">
                <a:solidFill>
                  <a:srgbClr val="000000"/>
                </a:solidFill>
              </a:rPr>
              <a:t>.</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51059" y="419764"/>
            <a:ext cx="1092221" cy="1092221"/>
          </a:xfrm>
          <a:prstGeom prst="rect">
            <a:avLst/>
          </a:prstGeom>
        </p:spPr>
      </p:pic>
    </p:spTree>
    <p:extLst>
      <p:ext uri="{BB962C8B-B14F-4D97-AF65-F5344CB8AC3E}">
        <p14:creationId xmlns:p14="http://schemas.microsoft.com/office/powerpoint/2010/main" val="10563867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9404"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X Science bio chem template">
  <a:themeElements>
    <a:clrScheme name="IT Updated Brand Colors 2012">
      <a:dk1>
        <a:srgbClr val="002663"/>
      </a:dk1>
      <a:lt1>
        <a:srgbClr val="FFFFFF"/>
      </a:lt1>
      <a:dk2>
        <a:srgbClr val="616265"/>
      </a:dk2>
      <a:lt2>
        <a:srgbClr val="FFFFFF"/>
      </a:lt2>
      <a:accent1>
        <a:srgbClr val="6C953C"/>
      </a:accent1>
      <a:accent2>
        <a:srgbClr val="569099"/>
      </a:accent2>
      <a:accent3>
        <a:srgbClr val="5381AC"/>
      </a:accent3>
      <a:accent4>
        <a:srgbClr val="D97A23"/>
      </a:accent4>
      <a:accent5>
        <a:srgbClr val="C9282D"/>
      </a:accent5>
      <a:accent6>
        <a:srgbClr val="ECAC00"/>
      </a:accent6>
      <a:hlink>
        <a:srgbClr val="5381AC"/>
      </a:hlink>
      <a:folHlink>
        <a:srgbClr val="5381AC"/>
      </a:folHlink>
    </a:clrScheme>
    <a:fontScheme name="LMI Default Template">
      <a:majorFont>
        <a:latin typeface="Arial"/>
        <a:ea typeface=""/>
        <a:cs typeface=""/>
      </a:majorFont>
      <a:minorFont>
        <a:latin typeface="Arial"/>
        <a:ea typeface=""/>
        <a:cs typeface=""/>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lumMod val="20000"/>
            <a:lumOff val="80000"/>
          </a:schemeClr>
        </a:solidFill>
        <a:ln>
          <a:solidFill>
            <a:schemeClr val="bg2"/>
          </a:solidFill>
        </a:ln>
      </a:spPr>
      <a:bodyPr tIns="91440" rtlCol="0" anchor="t"/>
      <a:lstStyle>
        <a:defPPr algn="l">
          <a:defRPr sz="1200" dirty="0"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2400" dirty="0" err="1" smtClean="0">
            <a:solidFill>
              <a:srgbClr val="000000"/>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TX Science bio chem template</Template>
  <TotalTime>0</TotalTime>
  <Words>6239</Words>
  <Application>Microsoft Macintosh PowerPoint</Application>
  <PresentationFormat>On-screen Show (4:3)</PresentationFormat>
  <Paragraphs>622</Paragraphs>
  <Slides>39</Slides>
  <Notes>37</Notes>
  <HiddenSlides>0</HiddenSlides>
  <MMClips>25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ＭＳ Ｐゴシック</vt:lpstr>
      <vt:lpstr>Calibri</vt:lpstr>
      <vt:lpstr>ヒラギノ角ゴ Pro W3</vt:lpstr>
      <vt:lpstr>Wingdings</vt:lpstr>
      <vt:lpstr>TX Science bio chem template</vt:lpstr>
      <vt:lpstr>The Work of Gregor Mendel</vt:lpstr>
      <vt:lpstr>Learning Objectives</vt:lpstr>
      <vt:lpstr>Mendel’s Experiments</vt:lpstr>
      <vt:lpstr>Pollination in Pea Plants</vt:lpstr>
      <vt:lpstr>Cross-Pollination</vt:lpstr>
      <vt:lpstr>Pea Characteristics</vt:lpstr>
      <vt:lpstr>Genes and Alleles</vt:lpstr>
      <vt:lpstr>Principle of Dominance</vt:lpstr>
      <vt:lpstr>Mendel’s F1 Crosses</vt:lpstr>
      <vt:lpstr>Segregation</vt:lpstr>
      <vt:lpstr>The F1 Generation</vt:lpstr>
      <vt:lpstr>The F2 Generation</vt:lpstr>
      <vt:lpstr>The Formation of Gametes</vt:lpstr>
      <vt:lpstr>Applying Mendel’s Principles</vt:lpstr>
      <vt:lpstr>Learning Objectives</vt:lpstr>
      <vt:lpstr>Probability and Heredity</vt:lpstr>
      <vt:lpstr>Using Segregation to Predict Outcomes</vt:lpstr>
      <vt:lpstr>Genotype and Phenotype</vt:lpstr>
      <vt:lpstr>Heterozygous and Homozygous</vt:lpstr>
      <vt:lpstr>Making a Punnett Square</vt:lpstr>
      <vt:lpstr>Practice problem</vt:lpstr>
      <vt:lpstr>Making a Punnett Square: Two Factors</vt:lpstr>
      <vt:lpstr>The Two-Factor Cross: F1</vt:lpstr>
      <vt:lpstr>Practice Problem</vt:lpstr>
      <vt:lpstr>The Two-Factor Cross: F2</vt:lpstr>
      <vt:lpstr>Summary of Mendel’s Principles, Part I</vt:lpstr>
      <vt:lpstr>Summary Mendel’s Principles, Part II</vt:lpstr>
      <vt:lpstr>Other Patterns of Inheritance</vt:lpstr>
      <vt:lpstr>Learning Objectives</vt:lpstr>
      <vt:lpstr>Incomplete Dominance</vt:lpstr>
      <vt:lpstr>Codominance</vt:lpstr>
      <vt:lpstr>Multiple Alleles</vt:lpstr>
      <vt:lpstr>Codominant and Multiple Alleles</vt:lpstr>
      <vt:lpstr>Polygenic Traits</vt:lpstr>
      <vt:lpstr>Genes and the Environment</vt:lpstr>
      <vt:lpstr>Human Chromosomes</vt:lpstr>
      <vt:lpstr>Learning Objectives</vt:lpstr>
      <vt:lpstr>Sex-Linked Inheritance</vt:lpstr>
      <vt:lpstr>Human Pedigrees</vt:lpstr>
    </vt:vector>
  </TitlesOfParts>
  <LinksUpToDate>false</LinksUpToDate>
  <SharedDoc>false</SharedDoc>
  <HyperlinksChanged>false</HyperlinksChanged>
  <AppVersion>15.0034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2013-03-07T16:07:23Z</dcterms:created>
  <dcterms:modified xsi:type="dcterms:W3CDTF">2020-04-07T17:53:43Z</dcterms:modified>
</cp:coreProperties>
</file>